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12192000"/>
  <p:embeddedFontLst>
    <p:embeddedFont>
      <p:font typeface="MiSans" panose="020B0604020202020204" charset="-122"/>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34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Text 0"/>
          <p:cNvSpPr/>
          <p:nvPr/>
        </p:nvSpPr>
        <p:spPr>
          <a:xfrm>
            <a:off x="2842895" y="2765425"/>
            <a:ext cx="6506210" cy="1549400"/>
          </a:xfrm>
          <a:prstGeom prst="rect">
            <a:avLst/>
          </a:prstGeom>
          <a:noFill/>
          <a:ln/>
        </p:spPr>
        <p:txBody>
          <a:bodyPr wrap="square" lIns="91440" tIns="45720" rIns="91440" bIns="45720" rtlCol="0" anchor="t">
            <a:spAutoFit/>
          </a:bodyPr>
          <a:lstStyle/>
          <a:p>
            <a:pPr algn="ctr">
              <a:lnSpc>
                <a:spcPct val="100000"/>
              </a:lnSpc>
            </a:pPr>
            <a:r>
              <a:rPr lang="en-US" sz="4800" b="1" dirty="0">
                <a:solidFill>
                  <a:srgbClr val="FFFFFF"/>
                </a:solidFill>
                <a:latin typeface="MiSans" pitchFamily="34" charset="0"/>
                <a:ea typeface="MiSans" pitchFamily="34" charset="-122"/>
                <a:cs typeface="MiSans" pitchFamily="34" charset="-120"/>
              </a:rPr>
              <a:t>AI-Powered Accounting Edge</a:t>
            </a:r>
            <a:endParaRPr lang="en-US" sz="1600" dirty="0"/>
          </a:p>
        </p:txBody>
      </p:sp>
      <p:sp>
        <p:nvSpPr>
          <p:cNvPr id="4" name="Shape 1"/>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sp>
      <p:sp>
        <p:nvSpPr>
          <p:cNvPr id="5" name="Text 2"/>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4889500" y="4736465"/>
            <a:ext cx="2413000"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Sean Wong</a:t>
            </a:r>
            <a:endParaRPr lang="en-US" sz="1600" dirty="0"/>
          </a:p>
        </p:txBody>
      </p:sp>
      <p:sp>
        <p:nvSpPr>
          <p:cNvPr id="7" name="Shape 4"/>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sp>
      <p:sp>
        <p:nvSpPr>
          <p:cNvPr id="8" name="Text 5"/>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4889500" y="5439410"/>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Automated Reconciliation</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03</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620078" y="3926205"/>
            <a:ext cx="3794400" cy="2423160"/>
          </a:xfrm>
          <a:prstGeom prst="roundRect">
            <a:avLst>
              <a:gd name="adj" fmla="val 3459"/>
            </a:avLst>
          </a:prstGeom>
          <a:solidFill>
            <a:srgbClr val="FFFFFF"/>
          </a:solidFill>
          <a:ln w="19050">
            <a:solidFill>
              <a:srgbClr val="D3BDA6"/>
            </a:solidFill>
            <a:prstDash val="solid"/>
          </a:ln>
        </p:spPr>
      </p:sp>
      <p:sp>
        <p:nvSpPr>
          <p:cNvPr id="11" name="Text 9"/>
          <p:cNvSpPr/>
          <p:nvPr/>
        </p:nvSpPr>
        <p:spPr>
          <a:xfrm>
            <a:off x="620078" y="3926205"/>
            <a:ext cx="3794400" cy="2423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592138"/>
            <a:ext cx="351155" cy="43815"/>
          </a:xfrm>
          <a:prstGeom prst="roundRect">
            <a:avLst>
              <a:gd name="adj" fmla="val 50000"/>
            </a:avLst>
          </a:prstGeom>
          <a:solidFill>
            <a:srgbClr val="D3BDA6"/>
          </a:solidFill>
          <a:ln/>
        </p:spPr>
      </p:sp>
      <p:sp>
        <p:nvSpPr>
          <p:cNvPr id="13" name="Text 11"/>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712153"/>
            <a:ext cx="351155" cy="43815"/>
          </a:xfrm>
          <a:prstGeom prst="roundRect">
            <a:avLst>
              <a:gd name="adj" fmla="val 50000"/>
            </a:avLst>
          </a:prstGeom>
          <a:solidFill>
            <a:srgbClr val="D3BDA6"/>
          </a:solidFill>
          <a:ln/>
        </p:spPr>
      </p:sp>
      <p:sp>
        <p:nvSpPr>
          <p:cNvPr id="15" name="Text 13"/>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456035" y="832168"/>
            <a:ext cx="351155" cy="43815"/>
          </a:xfrm>
          <a:prstGeom prst="roundRect">
            <a:avLst>
              <a:gd name="adj" fmla="val 50000"/>
            </a:avLst>
          </a:prstGeom>
          <a:solidFill>
            <a:srgbClr val="D3BDA6"/>
          </a:solidFill>
          <a:ln/>
        </p:spPr>
      </p:sp>
      <p:sp>
        <p:nvSpPr>
          <p:cNvPr id="17" name="Text 15"/>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Smart Matching Clears Items Fast</a:t>
            </a:r>
            <a:endParaRPr lang="en-US" sz="1600" dirty="0"/>
          </a:p>
        </p:txBody>
      </p:sp>
      <p:sp>
        <p:nvSpPr>
          <p:cNvPr id="19" name="Shape 17"/>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20" name="Text 18"/>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9-d3ce488s8jdo4os5dd60.png"/>
          <p:cNvPicPr>
            <a:picLocks noChangeAspect="1"/>
          </p:cNvPicPr>
          <p:nvPr/>
        </p:nvPicPr>
        <p:blipFill>
          <a:blip r:embed="rId3"/>
          <a:srcRect t="73" b="73"/>
          <a:stretch/>
        </p:blipFill>
        <p:spPr>
          <a:xfrm>
            <a:off x="4572000" y="3926205"/>
            <a:ext cx="7010400" cy="2422800"/>
          </a:xfrm>
          <a:prstGeom prst="roundRect">
            <a:avLst>
              <a:gd name="adj" fmla="val 4640"/>
            </a:avLst>
          </a:prstGeom>
        </p:spPr>
      </p:pic>
      <p:pic>
        <p:nvPicPr>
          <p:cNvPr id="22" name="Image 1" descr="https://kimi-img.moonshot.cn/pub/slides/slides_tmpl/image/25-09-28-15:22:09-d3ce488s8jdo4os5dd40.png"/>
          <p:cNvPicPr>
            <a:picLocks noChangeAspect="1"/>
          </p:cNvPicPr>
          <p:nvPr/>
        </p:nvPicPr>
        <p:blipFill>
          <a:blip r:embed="rId4"/>
          <a:srcRect t="82" b="82"/>
          <a:stretch/>
        </p:blipFill>
        <p:spPr>
          <a:xfrm>
            <a:off x="620078" y="1488440"/>
            <a:ext cx="3794760" cy="2319020"/>
          </a:xfrm>
          <a:prstGeom prst="roundRect">
            <a:avLst>
              <a:gd name="adj" fmla="val 5240"/>
            </a:avLst>
          </a:prstGeom>
        </p:spPr>
      </p:pic>
      <p:sp>
        <p:nvSpPr>
          <p:cNvPr id="23" name="Shape 19"/>
          <p:cNvSpPr/>
          <p:nvPr/>
        </p:nvSpPr>
        <p:spPr>
          <a:xfrm>
            <a:off x="4576763" y="1489075"/>
            <a:ext cx="6995160" cy="2318385"/>
          </a:xfrm>
          <a:prstGeom prst="roundRect">
            <a:avLst>
              <a:gd name="adj" fmla="val 6272"/>
            </a:avLst>
          </a:prstGeom>
          <a:solidFill>
            <a:srgbClr val="D3BDA6"/>
          </a:solidFill>
          <a:ln/>
        </p:spPr>
      </p:sp>
      <p:sp>
        <p:nvSpPr>
          <p:cNvPr id="24" name="Text 20"/>
          <p:cNvSpPr/>
          <p:nvPr/>
        </p:nvSpPr>
        <p:spPr>
          <a:xfrm>
            <a:off x="4576763" y="1489075"/>
            <a:ext cx="6995160" cy="231838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1"/>
          <p:cNvSpPr/>
          <p:nvPr/>
        </p:nvSpPr>
        <p:spPr>
          <a:xfrm>
            <a:off x="4773930" y="1744345"/>
            <a:ext cx="644144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Smart Matching</a:t>
            </a:r>
            <a:endParaRPr lang="en-US" sz="1600" dirty="0"/>
          </a:p>
        </p:txBody>
      </p:sp>
      <p:sp>
        <p:nvSpPr>
          <p:cNvPr id="26" name="Text 22"/>
          <p:cNvSpPr/>
          <p:nvPr/>
        </p:nvSpPr>
        <p:spPr>
          <a:xfrm>
            <a:off x="4773930" y="2158365"/>
            <a:ext cx="6439574"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AI-driven tools like QuickBooks Smart Matching and Xero AI can predict the correct GL account for each bank feed line, making reconciliation faster and more accurate.</a:t>
            </a:r>
            <a:endParaRPr lang="en-US" sz="1600" dirty="0"/>
          </a:p>
        </p:txBody>
      </p:sp>
      <p:sp>
        <p:nvSpPr>
          <p:cNvPr id="27" name="Text 23"/>
          <p:cNvSpPr/>
          <p:nvPr/>
        </p:nvSpPr>
        <p:spPr>
          <a:xfrm>
            <a:off x="734695" y="3999865"/>
            <a:ext cx="348551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Flagging Anomalies</a:t>
            </a:r>
            <a:endParaRPr lang="en-US" sz="1600" dirty="0"/>
          </a:p>
        </p:txBody>
      </p:sp>
      <p:sp>
        <p:nvSpPr>
          <p:cNvPr id="28" name="Text 24"/>
          <p:cNvSpPr/>
          <p:nvPr/>
        </p:nvSpPr>
        <p:spPr>
          <a:xfrm>
            <a:off x="734695" y="4307205"/>
            <a:ext cx="348450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can flag duplicates, uncleared items, and other anomalies, ensuring that all transactions are properly accounted for and reducing the risk of errors.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Anomaly Alerts Catch Errors Early</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64870" y="2615164"/>
            <a:ext cx="533125" cy="0"/>
          </a:xfrm>
          <a:prstGeom prst="line">
            <a:avLst/>
          </a:prstGeom>
          <a:noFill/>
          <a:ln w="25400">
            <a:solidFill>
              <a:srgbClr val="DBB479"/>
            </a:solidFill>
            <a:prstDash val="solid"/>
            <a:headEnd type="none"/>
            <a:tailEnd type="none"/>
          </a:ln>
        </p:spPr>
      </p:sp>
      <p:pic>
        <p:nvPicPr>
          <p:cNvPr id="20" name="Image 0" descr="https://kimi-img.moonshot.cn/pub/slides/slides_tmpl/image/25-09-28-15:22:09-d3ce488s8jdo4os5dd6g.png"/>
          <p:cNvPicPr>
            <a:picLocks noChangeAspect="1"/>
          </p:cNvPicPr>
          <p:nvPr/>
        </p:nvPicPr>
        <p:blipFill>
          <a:blip r:embed="rId3"/>
          <a:srcRect t="46" b="46"/>
          <a:stretch/>
        </p:blipFill>
        <p:spPr>
          <a:xfrm>
            <a:off x="779145" y="4210050"/>
            <a:ext cx="4140200" cy="1867535"/>
          </a:xfrm>
          <a:prstGeom prst="rect">
            <a:avLst/>
          </a:prstGeom>
        </p:spPr>
      </p:pic>
      <p:sp>
        <p:nvSpPr>
          <p:cNvPr id="21" name="Shape 18"/>
          <p:cNvSpPr/>
          <p:nvPr/>
        </p:nvSpPr>
        <p:spPr>
          <a:xfrm>
            <a:off x="5326380" y="1670685"/>
            <a:ext cx="2895600" cy="4476750"/>
          </a:xfrm>
          <a:prstGeom prst="roundRect">
            <a:avLst>
              <a:gd name="adj" fmla="val 4166"/>
            </a:avLst>
          </a:prstGeom>
          <a:solidFill>
            <a:srgbClr val="000000">
              <a:alpha val="0"/>
            </a:srgbClr>
          </a:solidFill>
          <a:ln w="19050">
            <a:solidFill>
              <a:srgbClr val="D3BDA6"/>
            </a:solidFill>
            <a:prstDash val="solid"/>
          </a:ln>
        </p:spPr>
      </p:sp>
      <p:sp>
        <p:nvSpPr>
          <p:cNvPr id="22" name="Text 19"/>
          <p:cNvSpPr/>
          <p:nvPr/>
        </p:nvSpPr>
        <p:spPr>
          <a:xfrm>
            <a:off x="5326380" y="1670685"/>
            <a:ext cx="2895600" cy="447675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5326380" y="1778000"/>
            <a:ext cx="2895600" cy="419735"/>
          </a:xfrm>
          <a:prstGeom prst="roundRect">
            <a:avLst>
              <a:gd name="adj" fmla="val 4166"/>
            </a:avLst>
          </a:prstGeom>
          <a:solidFill>
            <a:srgbClr val="D3BDA6"/>
          </a:solidFill>
          <a:ln w="19050">
            <a:solidFill>
              <a:srgbClr val="D3BDA6"/>
            </a:solidFill>
            <a:prstDash val="solid"/>
          </a:ln>
        </p:spPr>
      </p:sp>
      <p:sp>
        <p:nvSpPr>
          <p:cNvPr id="24" name="Text 21"/>
          <p:cNvSpPr/>
          <p:nvPr/>
        </p:nvSpPr>
        <p:spPr>
          <a:xfrm>
            <a:off x="5326380" y="1778000"/>
            <a:ext cx="2895600" cy="41973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8399780" y="1670685"/>
            <a:ext cx="2895600" cy="4476750"/>
          </a:xfrm>
          <a:prstGeom prst="roundRect">
            <a:avLst>
              <a:gd name="adj" fmla="val 4166"/>
            </a:avLst>
          </a:prstGeom>
          <a:solidFill>
            <a:srgbClr val="000000">
              <a:alpha val="0"/>
            </a:srgbClr>
          </a:solidFill>
          <a:ln w="19050">
            <a:solidFill>
              <a:srgbClr val="D3BDA6"/>
            </a:solidFill>
            <a:prstDash val="solid"/>
          </a:ln>
        </p:spPr>
      </p:sp>
      <p:sp>
        <p:nvSpPr>
          <p:cNvPr id="26" name="Text 23"/>
          <p:cNvSpPr/>
          <p:nvPr/>
        </p:nvSpPr>
        <p:spPr>
          <a:xfrm>
            <a:off x="8399780" y="1670685"/>
            <a:ext cx="2895600" cy="447675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8399780" y="1778000"/>
            <a:ext cx="2895600" cy="419735"/>
          </a:xfrm>
          <a:prstGeom prst="roundRect">
            <a:avLst>
              <a:gd name="adj" fmla="val 4166"/>
            </a:avLst>
          </a:prstGeom>
          <a:solidFill>
            <a:srgbClr val="D3BDA6"/>
          </a:solidFill>
          <a:ln w="19050">
            <a:solidFill>
              <a:srgbClr val="D3BDA6"/>
            </a:solidFill>
            <a:prstDash val="solid"/>
          </a:ln>
        </p:spPr>
      </p:sp>
      <p:sp>
        <p:nvSpPr>
          <p:cNvPr id="28" name="Text 25"/>
          <p:cNvSpPr/>
          <p:nvPr/>
        </p:nvSpPr>
        <p:spPr>
          <a:xfrm>
            <a:off x="8399780" y="1778000"/>
            <a:ext cx="2895600" cy="41973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Text 26"/>
          <p:cNvSpPr/>
          <p:nvPr/>
        </p:nvSpPr>
        <p:spPr>
          <a:xfrm>
            <a:off x="736600" y="1649730"/>
            <a:ext cx="4249420"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D3BDA6"/>
                </a:solidFill>
                <a:latin typeface="MiSans" pitchFamily="34" charset="0"/>
                <a:ea typeface="MiSans" pitchFamily="34" charset="-122"/>
                <a:cs typeface="MiSans" pitchFamily="34" charset="-120"/>
              </a:rPr>
              <a:t>Anomaly Detection</a:t>
            </a:r>
            <a:endParaRPr lang="en-US" sz="1600" dirty="0"/>
          </a:p>
        </p:txBody>
      </p:sp>
      <p:sp>
        <p:nvSpPr>
          <p:cNvPr id="30" name="Text 27"/>
          <p:cNvSpPr/>
          <p:nvPr/>
        </p:nvSpPr>
        <p:spPr>
          <a:xfrm>
            <a:off x="736600" y="2667635"/>
            <a:ext cx="428244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models can detect round-dollar postings, late-night journal entries, and amounts outside historical ranges, providing early warnings of potential errors or fraudulent activity.</a:t>
            </a:r>
            <a:endParaRPr lang="en-US" sz="1600" dirty="0"/>
          </a:p>
        </p:txBody>
      </p:sp>
      <p:sp>
        <p:nvSpPr>
          <p:cNvPr id="31" name="Text 28"/>
          <p:cNvSpPr/>
          <p:nvPr/>
        </p:nvSpPr>
        <p:spPr>
          <a:xfrm>
            <a:off x="5518150" y="2487930"/>
            <a:ext cx="2540577"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Real-Time Alerts</a:t>
            </a:r>
            <a:endParaRPr lang="en-US" sz="1600" dirty="0"/>
          </a:p>
        </p:txBody>
      </p:sp>
      <p:sp>
        <p:nvSpPr>
          <p:cNvPr id="32" name="Text 29"/>
          <p:cNvSpPr/>
          <p:nvPr/>
        </p:nvSpPr>
        <p:spPr>
          <a:xfrm>
            <a:off x="5518150" y="3251835"/>
            <a:ext cx="254127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Accountants receive real-time alerts for flagged transactions, allowing them to investigate and resolve issues promptly, enhancing overall data integrity.</a:t>
            </a:r>
            <a:endParaRPr lang="en-US" sz="1600" dirty="0"/>
          </a:p>
        </p:txBody>
      </p:sp>
      <p:sp>
        <p:nvSpPr>
          <p:cNvPr id="33" name="Text 30"/>
          <p:cNvSpPr/>
          <p:nvPr/>
        </p:nvSpPr>
        <p:spPr>
          <a:xfrm>
            <a:off x="8591550" y="2487930"/>
            <a:ext cx="2540577"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Audit Preparation</a:t>
            </a:r>
            <a:endParaRPr lang="en-US" sz="1600" dirty="0"/>
          </a:p>
        </p:txBody>
      </p:sp>
      <p:sp>
        <p:nvSpPr>
          <p:cNvPr id="34" name="Text 31"/>
          <p:cNvSpPr/>
          <p:nvPr/>
        </p:nvSpPr>
        <p:spPr>
          <a:xfrm>
            <a:off x="8591550" y="3251835"/>
            <a:ext cx="254127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By identifying anomalies early, AI helps streamline the audit process, reducing the time and effort required for manual sampling and review.</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AP &amp; AR Automation</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04</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0-d3ce48gs8jdo4os5dd9g.png"/>
          <p:cNvPicPr>
            <a:picLocks noChangeAspect="1"/>
          </p:cNvPicPr>
          <p:nvPr/>
        </p:nvPicPr>
        <p:blipFill>
          <a:blip r:embed="rId3"/>
          <a:srcRect l="5" r="5"/>
          <a:stretch/>
        </p:blipFill>
        <p:spPr>
          <a:xfrm>
            <a:off x="-9525" y="-19685"/>
            <a:ext cx="12197080" cy="6890385"/>
          </a:xfrm>
          <a:prstGeom prst="rect">
            <a:avLst/>
          </a:prstGeom>
        </p:spPr>
      </p:pic>
      <p:sp>
        <p:nvSpPr>
          <p:cNvPr id="5" name="Text 2"/>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Routes Invoices for Approval</a:t>
            </a:r>
            <a:endParaRPr lang="en-US" sz="1600" dirty="0"/>
          </a:p>
        </p:txBody>
      </p:sp>
      <p:sp>
        <p:nvSpPr>
          <p:cNvPr id="6" name="Shape 3"/>
          <p:cNvSpPr/>
          <p:nvPr/>
        </p:nvSpPr>
        <p:spPr>
          <a:xfrm>
            <a:off x="991235" y="1871345"/>
            <a:ext cx="3147695" cy="4275455"/>
          </a:xfrm>
          <a:prstGeom prst="roundRect">
            <a:avLst>
              <a:gd name="adj" fmla="val 7796"/>
            </a:avLst>
          </a:prstGeom>
          <a:solidFill>
            <a:srgbClr val="FFFFFF"/>
          </a:solidFill>
          <a:ln w="19050">
            <a:solidFill>
              <a:srgbClr val="D3BDA6"/>
            </a:solidFill>
            <a:prstDash val="solid"/>
          </a:ln>
        </p:spPr>
      </p:sp>
      <p:sp>
        <p:nvSpPr>
          <p:cNvPr id="7" name="Text 4"/>
          <p:cNvSpPr/>
          <p:nvPr/>
        </p:nvSpPr>
        <p:spPr>
          <a:xfrm>
            <a:off x="991235" y="1871345"/>
            <a:ext cx="3147695" cy="42754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2135505" y="1508125"/>
            <a:ext cx="859790" cy="904875"/>
          </a:xfrm>
          <a:prstGeom prst="ellipse">
            <a:avLst/>
          </a:prstGeom>
          <a:gradFill flip="none" rotWithShape="1">
            <a:gsLst>
              <a:gs pos="0">
                <a:srgbClr val="D3BDA6"/>
              </a:gs>
              <a:gs pos="100000">
                <a:srgbClr val="AB8A7D"/>
              </a:gs>
            </a:gsLst>
            <a:lin ang="2700000" scaled="1"/>
          </a:gradFill>
          <a:ln/>
        </p:spPr>
      </p:sp>
      <p:sp>
        <p:nvSpPr>
          <p:cNvPr id="9" name="Text 6"/>
          <p:cNvSpPr/>
          <p:nvPr/>
        </p:nvSpPr>
        <p:spPr>
          <a:xfrm>
            <a:off x="2135505" y="1508125"/>
            <a:ext cx="859790" cy="90487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509135" y="1871345"/>
            <a:ext cx="3147695" cy="4275455"/>
          </a:xfrm>
          <a:prstGeom prst="roundRect">
            <a:avLst>
              <a:gd name="adj" fmla="val 7796"/>
            </a:avLst>
          </a:prstGeom>
          <a:solidFill>
            <a:srgbClr val="FFFFFF"/>
          </a:solidFill>
          <a:ln w="19050">
            <a:solidFill>
              <a:srgbClr val="D3BDA6"/>
            </a:solidFill>
            <a:prstDash val="solid"/>
          </a:ln>
        </p:spPr>
      </p:sp>
      <p:sp>
        <p:nvSpPr>
          <p:cNvPr id="11" name="Text 8"/>
          <p:cNvSpPr/>
          <p:nvPr/>
        </p:nvSpPr>
        <p:spPr>
          <a:xfrm>
            <a:off x="4509135" y="1871345"/>
            <a:ext cx="3147695" cy="427545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5653405" y="1508125"/>
            <a:ext cx="859790" cy="904875"/>
          </a:xfrm>
          <a:prstGeom prst="ellipse">
            <a:avLst/>
          </a:prstGeom>
          <a:gradFill flip="none" rotWithShape="1">
            <a:gsLst>
              <a:gs pos="0">
                <a:srgbClr val="D3BDA6"/>
              </a:gs>
              <a:gs pos="100000">
                <a:srgbClr val="AB8A7D"/>
              </a:gs>
            </a:gsLst>
            <a:lin ang="2700000" scaled="1"/>
          </a:gradFill>
          <a:ln/>
        </p:spPr>
      </p:sp>
      <p:sp>
        <p:nvSpPr>
          <p:cNvPr id="13" name="Text 10"/>
          <p:cNvSpPr/>
          <p:nvPr/>
        </p:nvSpPr>
        <p:spPr>
          <a:xfrm>
            <a:off x="5653405" y="1508125"/>
            <a:ext cx="859790" cy="90487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8027035" y="1871345"/>
            <a:ext cx="3147695" cy="4275455"/>
          </a:xfrm>
          <a:prstGeom prst="roundRect">
            <a:avLst>
              <a:gd name="adj" fmla="val 7796"/>
            </a:avLst>
          </a:prstGeom>
          <a:solidFill>
            <a:srgbClr val="FFFFFF"/>
          </a:solidFill>
          <a:ln w="19050">
            <a:solidFill>
              <a:srgbClr val="D3BDA6"/>
            </a:solidFill>
            <a:prstDash val="solid"/>
          </a:ln>
        </p:spPr>
      </p:sp>
      <p:sp>
        <p:nvSpPr>
          <p:cNvPr id="15" name="Text 12"/>
          <p:cNvSpPr/>
          <p:nvPr/>
        </p:nvSpPr>
        <p:spPr>
          <a:xfrm>
            <a:off x="8027035" y="1871345"/>
            <a:ext cx="3147695" cy="427545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9171305" y="1508125"/>
            <a:ext cx="859790" cy="904875"/>
          </a:xfrm>
          <a:prstGeom prst="ellipse">
            <a:avLst/>
          </a:prstGeom>
          <a:gradFill flip="none" rotWithShape="1">
            <a:gsLst>
              <a:gs pos="0">
                <a:srgbClr val="D3BDA6"/>
              </a:gs>
              <a:gs pos="100000">
                <a:srgbClr val="AB8A7D"/>
              </a:gs>
            </a:gsLst>
            <a:lin ang="2700000" scaled="1"/>
          </a:gradFill>
          <a:ln/>
        </p:spPr>
      </p:sp>
      <p:sp>
        <p:nvSpPr>
          <p:cNvPr id="17" name="Text 14"/>
          <p:cNvSpPr/>
          <p:nvPr/>
        </p:nvSpPr>
        <p:spPr>
          <a:xfrm>
            <a:off x="9171305" y="1508125"/>
            <a:ext cx="859790" cy="90487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5"/>
          <p:cNvSpPr/>
          <p:nvPr/>
        </p:nvSpPr>
        <p:spPr>
          <a:xfrm>
            <a:off x="2209800" y="1699895"/>
            <a:ext cx="7105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01</a:t>
            </a:r>
            <a:endParaRPr lang="en-US" sz="1600" dirty="0"/>
          </a:p>
        </p:txBody>
      </p:sp>
      <p:sp>
        <p:nvSpPr>
          <p:cNvPr id="19" name="Text 16"/>
          <p:cNvSpPr/>
          <p:nvPr/>
        </p:nvSpPr>
        <p:spPr>
          <a:xfrm>
            <a:off x="1151255" y="2642870"/>
            <a:ext cx="282829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Invoice Routing</a:t>
            </a:r>
            <a:endParaRPr lang="en-US" sz="1600" dirty="0"/>
          </a:p>
        </p:txBody>
      </p:sp>
      <p:sp>
        <p:nvSpPr>
          <p:cNvPr id="20" name="Text 17"/>
          <p:cNvSpPr/>
          <p:nvPr/>
        </p:nvSpPr>
        <p:spPr>
          <a:xfrm>
            <a:off x="1151255" y="3270250"/>
            <a:ext cx="2828290"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AI reads invoice headers, matches them to purchase orders, and routes them for digital approval, ensuring efficient and compliant processing.</a:t>
            </a:r>
            <a:endParaRPr lang="en-US" sz="1600" dirty="0"/>
          </a:p>
        </p:txBody>
      </p:sp>
      <p:sp>
        <p:nvSpPr>
          <p:cNvPr id="21" name="Text 18"/>
          <p:cNvSpPr/>
          <p:nvPr/>
        </p:nvSpPr>
        <p:spPr>
          <a:xfrm>
            <a:off x="5727700" y="1699895"/>
            <a:ext cx="7105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02</a:t>
            </a:r>
            <a:endParaRPr lang="en-US" sz="1600" dirty="0"/>
          </a:p>
        </p:txBody>
      </p:sp>
      <p:sp>
        <p:nvSpPr>
          <p:cNvPr id="22" name="Text 19"/>
          <p:cNvSpPr/>
          <p:nvPr/>
        </p:nvSpPr>
        <p:spPr>
          <a:xfrm>
            <a:off x="4669155" y="2642870"/>
            <a:ext cx="282829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Segregation of Duties</a:t>
            </a:r>
            <a:endParaRPr lang="en-US" sz="1600" dirty="0"/>
          </a:p>
        </p:txBody>
      </p:sp>
      <p:sp>
        <p:nvSpPr>
          <p:cNvPr id="23" name="Text 20"/>
          <p:cNvSpPr/>
          <p:nvPr/>
        </p:nvSpPr>
        <p:spPr>
          <a:xfrm>
            <a:off x="4669155" y="3270250"/>
            <a:ext cx="282829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AI enforces segregation-of-duties rules, reducing the risk of fraud and ensuring that no single individual can authorize and approve transactions.</a:t>
            </a:r>
            <a:endParaRPr lang="en-US" sz="1600" dirty="0"/>
          </a:p>
        </p:txBody>
      </p:sp>
      <p:sp>
        <p:nvSpPr>
          <p:cNvPr id="24" name="Text 21"/>
          <p:cNvSpPr/>
          <p:nvPr/>
        </p:nvSpPr>
        <p:spPr>
          <a:xfrm>
            <a:off x="9245600" y="1699895"/>
            <a:ext cx="7105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03</a:t>
            </a:r>
            <a:endParaRPr lang="en-US" sz="1600" dirty="0"/>
          </a:p>
        </p:txBody>
      </p:sp>
      <p:sp>
        <p:nvSpPr>
          <p:cNvPr id="25" name="Text 22"/>
          <p:cNvSpPr/>
          <p:nvPr/>
        </p:nvSpPr>
        <p:spPr>
          <a:xfrm>
            <a:off x="8187055" y="2642870"/>
            <a:ext cx="282829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Early Payment Discounts</a:t>
            </a:r>
            <a:endParaRPr lang="en-US" sz="1600" dirty="0"/>
          </a:p>
        </p:txBody>
      </p:sp>
      <p:sp>
        <p:nvSpPr>
          <p:cNvPr id="26" name="Text 23"/>
          <p:cNvSpPr/>
          <p:nvPr/>
        </p:nvSpPr>
        <p:spPr>
          <a:xfrm>
            <a:off x="8187055" y="3270250"/>
            <a:ext cx="282829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By accelerating the AP process, AI helps capture early payment discounts, improving cash flow and reducing costs.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Collections Forecast Guides AR</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9-28-15:22:08-d3ce480s8jdo4os5dd30.png"/>
          <p:cNvPicPr>
            <a:picLocks noChangeAspect="1"/>
          </p:cNvPicPr>
          <p:nvPr/>
        </p:nvPicPr>
        <p:blipFill>
          <a:blip r:embed="rId3"/>
          <a:srcRect t="137" b="137"/>
          <a:stretch/>
        </p:blipFill>
        <p:spPr>
          <a:xfrm>
            <a:off x="827723" y="1517650"/>
            <a:ext cx="10536555" cy="2073275"/>
          </a:xfrm>
          <a:prstGeom prst="rect">
            <a:avLst/>
          </a:prstGeom>
        </p:spPr>
      </p:pic>
      <p:sp>
        <p:nvSpPr>
          <p:cNvPr id="20" name="Shape 17"/>
          <p:cNvSpPr/>
          <p:nvPr/>
        </p:nvSpPr>
        <p:spPr>
          <a:xfrm>
            <a:off x="826770" y="3748405"/>
            <a:ext cx="4998720" cy="2484120"/>
          </a:xfrm>
          <a:prstGeom prst="roundRect">
            <a:avLst>
              <a:gd name="adj" fmla="val 6850"/>
            </a:avLst>
          </a:prstGeom>
          <a:solidFill>
            <a:srgbClr val="000000">
              <a:alpha val="0"/>
            </a:srgbClr>
          </a:solidFill>
          <a:ln w="19050">
            <a:solidFill>
              <a:srgbClr val="D3BDA6"/>
            </a:solidFill>
            <a:prstDash val="solid"/>
          </a:ln>
        </p:spPr>
      </p:sp>
      <p:sp>
        <p:nvSpPr>
          <p:cNvPr id="21" name="Text 18"/>
          <p:cNvSpPr/>
          <p:nvPr/>
        </p:nvSpPr>
        <p:spPr>
          <a:xfrm>
            <a:off x="826770" y="3748405"/>
            <a:ext cx="4998720" cy="248412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rot="8100000" flipH="1" flipV="1">
            <a:off x="1042035" y="3917950"/>
            <a:ext cx="407035" cy="366395"/>
          </a:xfrm>
          <a:prstGeom prst="ellipse">
            <a:avLst/>
          </a:prstGeom>
          <a:gradFill flip="none" rotWithShape="1">
            <a:gsLst>
              <a:gs pos="0">
                <a:srgbClr val="D3BDA6">
                  <a:alpha val="0"/>
                </a:srgbClr>
              </a:gs>
              <a:gs pos="100000">
                <a:srgbClr val="B48E67">
                  <a:alpha val="67000"/>
                </a:srgbClr>
              </a:gs>
            </a:gsLst>
            <a:lin ang="16200000" scaled="1"/>
          </a:gradFill>
          <a:ln/>
        </p:spPr>
      </p:sp>
      <p:sp>
        <p:nvSpPr>
          <p:cNvPr id="23" name="Text 20"/>
          <p:cNvSpPr/>
          <p:nvPr/>
        </p:nvSpPr>
        <p:spPr>
          <a:xfrm rot="8100000">
            <a:off x="1042035" y="3917950"/>
            <a:ext cx="407035" cy="36639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333490" y="3748405"/>
            <a:ext cx="4998720" cy="2484120"/>
          </a:xfrm>
          <a:prstGeom prst="roundRect">
            <a:avLst>
              <a:gd name="adj" fmla="val 6850"/>
            </a:avLst>
          </a:prstGeom>
          <a:solidFill>
            <a:srgbClr val="000000">
              <a:alpha val="0"/>
            </a:srgbClr>
          </a:solidFill>
          <a:ln w="19050">
            <a:solidFill>
              <a:srgbClr val="D3BDA6"/>
            </a:solidFill>
            <a:prstDash val="solid"/>
          </a:ln>
        </p:spPr>
      </p:sp>
      <p:sp>
        <p:nvSpPr>
          <p:cNvPr id="25" name="Text 22"/>
          <p:cNvSpPr/>
          <p:nvPr/>
        </p:nvSpPr>
        <p:spPr>
          <a:xfrm>
            <a:off x="6333490" y="3748405"/>
            <a:ext cx="4998720" cy="248412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rot="8100000" flipH="1" flipV="1">
            <a:off x="6548755" y="3917950"/>
            <a:ext cx="407035" cy="366395"/>
          </a:xfrm>
          <a:prstGeom prst="ellipse">
            <a:avLst/>
          </a:prstGeom>
          <a:gradFill flip="none" rotWithShape="1">
            <a:gsLst>
              <a:gs pos="0">
                <a:srgbClr val="D3BDA6">
                  <a:alpha val="0"/>
                </a:srgbClr>
              </a:gs>
              <a:gs pos="100000">
                <a:srgbClr val="B48E67">
                  <a:alpha val="67000"/>
                </a:srgbClr>
              </a:gs>
            </a:gsLst>
            <a:lin ang="16200000" scaled="1"/>
          </a:gradFill>
          <a:ln/>
        </p:spPr>
      </p:sp>
      <p:sp>
        <p:nvSpPr>
          <p:cNvPr id="27" name="Text 24"/>
          <p:cNvSpPr/>
          <p:nvPr/>
        </p:nvSpPr>
        <p:spPr>
          <a:xfrm rot="8100000">
            <a:off x="6548755" y="3917950"/>
            <a:ext cx="407035" cy="366395"/>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5"/>
          <p:cNvSpPr/>
          <p:nvPr/>
        </p:nvSpPr>
        <p:spPr>
          <a:xfrm>
            <a:off x="1162050" y="4015105"/>
            <a:ext cx="438340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Risk Scoring</a:t>
            </a:r>
            <a:endParaRPr lang="en-US" sz="1600" dirty="0"/>
          </a:p>
        </p:txBody>
      </p:sp>
      <p:sp>
        <p:nvSpPr>
          <p:cNvPr id="29" name="Text 26"/>
          <p:cNvSpPr/>
          <p:nvPr/>
        </p:nvSpPr>
        <p:spPr>
          <a:xfrm>
            <a:off x="1162050" y="4429125"/>
            <a:ext cx="4381951"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scores each receivable for late-payment risk, enabling targeted collections efforts and reducing the risk of bad debts.</a:t>
            </a:r>
            <a:endParaRPr lang="en-US" sz="1600" dirty="0"/>
          </a:p>
        </p:txBody>
      </p:sp>
      <p:sp>
        <p:nvSpPr>
          <p:cNvPr id="30" name="Text 27"/>
          <p:cNvSpPr/>
          <p:nvPr/>
        </p:nvSpPr>
        <p:spPr>
          <a:xfrm>
            <a:off x="6668770" y="4015105"/>
            <a:ext cx="4383405"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Personalized Reminders</a:t>
            </a:r>
            <a:endParaRPr lang="en-US" sz="1600" dirty="0"/>
          </a:p>
        </p:txBody>
      </p:sp>
      <p:sp>
        <p:nvSpPr>
          <p:cNvPr id="31" name="Text 28"/>
          <p:cNvSpPr/>
          <p:nvPr/>
        </p:nvSpPr>
        <p:spPr>
          <a:xfrm>
            <a:off x="6668770" y="4429125"/>
            <a:ext cx="4381951"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 drafts personalized reminder emails, improving the effectiveness of collections and ensuring timely payments.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Fraud &amp; Risk Shield</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05</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665345" y="1460500"/>
            <a:ext cx="720000" cy="720000"/>
          </a:xfrm>
          <a:prstGeom prst="roundRect">
            <a:avLst>
              <a:gd name="adj" fmla="val 16667"/>
            </a:avLst>
          </a:prstGeom>
          <a:solidFill>
            <a:srgbClr val="D3BDA6"/>
          </a:solidFill>
          <a:ln w="12700">
            <a:solidFill>
              <a:srgbClr val="FFFFFF"/>
            </a:solidFill>
            <a:prstDash val="solid"/>
          </a:ln>
        </p:spPr>
      </p:sp>
      <p:sp>
        <p:nvSpPr>
          <p:cNvPr id="5" name="Text 3"/>
          <p:cNvSpPr/>
          <p:nvPr/>
        </p:nvSpPr>
        <p:spPr>
          <a:xfrm>
            <a:off x="4665345" y="1460500"/>
            <a:ext cx="720000" cy="7200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4655185" y="2941955"/>
            <a:ext cx="720000" cy="720000"/>
          </a:xfrm>
          <a:prstGeom prst="roundRect">
            <a:avLst>
              <a:gd name="adj" fmla="val 16667"/>
            </a:avLst>
          </a:prstGeom>
          <a:solidFill>
            <a:srgbClr val="D3BDA6"/>
          </a:solidFill>
          <a:ln/>
        </p:spPr>
      </p:sp>
      <p:sp>
        <p:nvSpPr>
          <p:cNvPr id="7" name="Text 5"/>
          <p:cNvSpPr/>
          <p:nvPr/>
        </p:nvSpPr>
        <p:spPr>
          <a:xfrm>
            <a:off x="4655185" y="2941955"/>
            <a:ext cx="720000" cy="720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4644390" y="4516120"/>
            <a:ext cx="720000" cy="720000"/>
          </a:xfrm>
          <a:prstGeom prst="roundRect">
            <a:avLst>
              <a:gd name="adj" fmla="val 16667"/>
            </a:avLst>
          </a:prstGeom>
          <a:solidFill>
            <a:srgbClr val="D3BDA6"/>
          </a:solidFill>
          <a:ln/>
        </p:spPr>
      </p:sp>
      <p:sp>
        <p:nvSpPr>
          <p:cNvPr id="9" name="Text 7"/>
          <p:cNvSpPr/>
          <p:nvPr/>
        </p:nvSpPr>
        <p:spPr>
          <a:xfrm>
            <a:off x="4644390" y="4516120"/>
            <a:ext cx="720000" cy="72000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13-d3ce498s8jdo4os5ddd0.png"/>
          <p:cNvPicPr>
            <a:picLocks noChangeAspect="1"/>
          </p:cNvPicPr>
          <p:nvPr/>
        </p:nvPicPr>
        <p:blipFill>
          <a:blip r:embed="rId3"/>
          <a:stretch>
            <a:fillRect/>
          </a:stretch>
        </p:blipFill>
        <p:spPr>
          <a:xfrm>
            <a:off x="4806315" y="1600835"/>
            <a:ext cx="438785" cy="438785"/>
          </a:xfrm>
          <a:prstGeom prst="rect">
            <a:avLst/>
          </a:prstGeom>
        </p:spPr>
      </p:pic>
      <p:pic>
        <p:nvPicPr>
          <p:cNvPr id="11" name="Image 1" descr="https://kimi-img.moonshot.cn/pub/slides/slides_tmpl/image/25-09-28-15:22:14-d3ce49gs8jdo4os5dddg.png"/>
          <p:cNvPicPr>
            <a:picLocks noChangeAspect="1"/>
          </p:cNvPicPr>
          <p:nvPr/>
        </p:nvPicPr>
        <p:blipFill>
          <a:blip r:embed="rId4"/>
          <a:stretch>
            <a:fillRect/>
          </a:stretch>
        </p:blipFill>
        <p:spPr>
          <a:xfrm>
            <a:off x="4824730" y="3108325"/>
            <a:ext cx="384175" cy="384175"/>
          </a:xfrm>
          <a:prstGeom prst="rect">
            <a:avLst/>
          </a:prstGeom>
        </p:spPr>
      </p:pic>
      <p:pic>
        <p:nvPicPr>
          <p:cNvPr id="12" name="Image 2" descr="https://kimi-img.moonshot.cn/pub/slides/slides_tmpl/image/25-09-28-15:22:14-d3ce49gs8jdo4os5dde0.png"/>
          <p:cNvPicPr>
            <a:picLocks noChangeAspect="1"/>
          </p:cNvPicPr>
          <p:nvPr/>
        </p:nvPicPr>
        <p:blipFill>
          <a:blip r:embed="rId5"/>
          <a:stretch>
            <a:fillRect/>
          </a:stretch>
        </p:blipFill>
        <p:spPr>
          <a:xfrm>
            <a:off x="4794885" y="4682490"/>
            <a:ext cx="384175" cy="384175"/>
          </a:xfrm>
          <a:prstGeom prst="rect">
            <a:avLst/>
          </a:prstGeom>
        </p:spPr>
      </p:pic>
      <p:sp>
        <p:nvSpPr>
          <p:cNvPr id="13" name="Text 8"/>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Detects Duplicate Payments</a:t>
            </a:r>
            <a:endParaRPr lang="en-US" sz="1600" dirty="0"/>
          </a:p>
        </p:txBody>
      </p:sp>
      <p:sp>
        <p:nvSpPr>
          <p:cNvPr id="14" name="Shape 9"/>
          <p:cNvSpPr/>
          <p:nvPr/>
        </p:nvSpPr>
        <p:spPr>
          <a:xfrm>
            <a:off x="1136197" y="1356360"/>
            <a:ext cx="3056708" cy="2950210"/>
          </a:xfrm>
          <a:prstGeom prst="rect">
            <a:avLst/>
          </a:prstGeom>
          <a:gradFill flip="none" rotWithShape="1">
            <a:gsLst>
              <a:gs pos="0">
                <a:srgbClr val="F4F4F4"/>
              </a:gs>
              <a:gs pos="80000">
                <a:srgbClr val="FFFFFF"/>
              </a:gs>
              <a:gs pos="100000">
                <a:srgbClr val="FFFFFF"/>
              </a:gs>
            </a:gsLst>
            <a:lin ang="2700000" scaled="1"/>
          </a:gradFill>
          <a:ln w="6350">
            <a:solidFill>
              <a:srgbClr val="F4F4F4"/>
            </a:solidFill>
            <a:prstDash val="solid"/>
          </a:ln>
          <a:effectLst>
            <a:outerShdw blurRad="279400" dist="71842" dir="2700000" algn="bl" rotWithShape="0">
              <a:srgbClr val="000000">
                <a:alpha val="10196"/>
              </a:srgbClr>
            </a:outerShdw>
          </a:effectLst>
        </p:spPr>
      </p:sp>
      <p:sp>
        <p:nvSpPr>
          <p:cNvPr id="15" name="Text 10"/>
          <p:cNvSpPr/>
          <p:nvPr/>
        </p:nvSpPr>
        <p:spPr>
          <a:xfrm>
            <a:off x="1136197" y="1356360"/>
            <a:ext cx="3056708" cy="295021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3" descr="https://kimi-img.moonshot.cn/pub/slides/slides_tmpl/image/25-09-28-15:22:16-d3ce4a0s8jdo4os5ddgg.png"/>
          <p:cNvPicPr>
            <a:picLocks noChangeAspect="1"/>
          </p:cNvPicPr>
          <p:nvPr/>
        </p:nvPicPr>
        <p:blipFill>
          <a:blip r:embed="rId6"/>
          <a:srcRect t="81" b="81"/>
          <a:stretch/>
        </p:blipFill>
        <p:spPr>
          <a:xfrm>
            <a:off x="1324360" y="1538064"/>
            <a:ext cx="2680382" cy="2586502"/>
          </a:xfrm>
          <a:prstGeom prst="rect">
            <a:avLst/>
          </a:prstGeom>
        </p:spPr>
      </p:pic>
      <p:pic>
        <p:nvPicPr>
          <p:cNvPr id="17" name="Image 4" descr="https://kimi-img.moonshot.cn/pub/slides/slides_tmpl/image/25-09-28-15:22:15-d3ce49os8jdo4os5ddeg.png"/>
          <p:cNvPicPr>
            <a:picLocks noChangeAspect="1"/>
          </p:cNvPicPr>
          <p:nvPr/>
        </p:nvPicPr>
        <p:blipFill>
          <a:blip r:embed="rId7"/>
          <a:srcRect t="33727"/>
          <a:stretch/>
        </p:blipFill>
        <p:spPr>
          <a:xfrm rot="16200000">
            <a:off x="486094" y="1660301"/>
            <a:ext cx="838893" cy="1684590"/>
          </a:xfrm>
          <a:prstGeom prst="rect">
            <a:avLst/>
          </a:prstGeom>
        </p:spPr>
      </p:pic>
      <p:sp>
        <p:nvSpPr>
          <p:cNvPr id="18" name="Shape 11"/>
          <p:cNvSpPr/>
          <p:nvPr/>
        </p:nvSpPr>
        <p:spPr>
          <a:xfrm>
            <a:off x="5711190" y="1659255"/>
            <a:ext cx="0" cy="4500000"/>
          </a:xfrm>
          <a:prstGeom prst="line">
            <a:avLst/>
          </a:prstGeom>
          <a:noFill/>
          <a:ln w="12700">
            <a:solidFill>
              <a:srgbClr val="D3BDA6"/>
            </a:solidFill>
            <a:prstDash val="dash"/>
            <a:headEnd type="none"/>
            <a:tailEnd type="none"/>
          </a:ln>
        </p:spPr>
      </p:sp>
      <p:sp>
        <p:nvSpPr>
          <p:cNvPr id="19" name="Shape 12"/>
          <p:cNvSpPr/>
          <p:nvPr/>
        </p:nvSpPr>
        <p:spPr>
          <a:xfrm>
            <a:off x="5635625" y="1631950"/>
            <a:ext cx="180000" cy="180000"/>
          </a:xfrm>
          <a:prstGeom prst="ellipse">
            <a:avLst/>
          </a:prstGeom>
          <a:solidFill>
            <a:srgbClr val="D3BDA6"/>
          </a:solidFill>
          <a:ln/>
        </p:spPr>
      </p:sp>
      <p:sp>
        <p:nvSpPr>
          <p:cNvPr id="20" name="Text 13"/>
          <p:cNvSpPr/>
          <p:nvPr/>
        </p:nvSpPr>
        <p:spPr>
          <a:xfrm>
            <a:off x="5635625" y="1631950"/>
            <a:ext cx="180000" cy="1800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4"/>
          <p:cNvSpPr/>
          <p:nvPr/>
        </p:nvSpPr>
        <p:spPr>
          <a:xfrm>
            <a:off x="5621655" y="3260725"/>
            <a:ext cx="180000" cy="180000"/>
          </a:xfrm>
          <a:prstGeom prst="ellipse">
            <a:avLst/>
          </a:prstGeom>
          <a:solidFill>
            <a:srgbClr val="D3BDA6"/>
          </a:solidFill>
          <a:ln/>
        </p:spPr>
      </p:sp>
      <p:sp>
        <p:nvSpPr>
          <p:cNvPr id="22" name="Text 15"/>
          <p:cNvSpPr/>
          <p:nvPr/>
        </p:nvSpPr>
        <p:spPr>
          <a:xfrm>
            <a:off x="5621655" y="3260725"/>
            <a:ext cx="180000" cy="18000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16"/>
          <p:cNvSpPr/>
          <p:nvPr/>
        </p:nvSpPr>
        <p:spPr>
          <a:xfrm>
            <a:off x="5610860" y="4834255"/>
            <a:ext cx="180000" cy="180000"/>
          </a:xfrm>
          <a:prstGeom prst="ellipse">
            <a:avLst/>
          </a:prstGeom>
          <a:solidFill>
            <a:srgbClr val="D3BDA6"/>
          </a:solidFill>
          <a:ln/>
        </p:spPr>
      </p:sp>
      <p:sp>
        <p:nvSpPr>
          <p:cNvPr id="24" name="Text 17"/>
          <p:cNvSpPr/>
          <p:nvPr/>
        </p:nvSpPr>
        <p:spPr>
          <a:xfrm>
            <a:off x="5610860" y="4834255"/>
            <a:ext cx="180000" cy="18000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18"/>
          <p:cNvSpPr/>
          <p:nvPr/>
        </p:nvSpPr>
        <p:spPr>
          <a:xfrm rot="5400000">
            <a:off x="5333365" y="1772285"/>
            <a:ext cx="179705" cy="95885"/>
          </a:xfrm>
          <a:prstGeom prst="triangle">
            <a:avLst>
              <a:gd name="adj" fmla="val 50000"/>
            </a:avLst>
          </a:prstGeom>
          <a:solidFill>
            <a:srgbClr val="D3BDA6"/>
          </a:solidFill>
          <a:ln/>
        </p:spPr>
      </p:sp>
      <p:sp>
        <p:nvSpPr>
          <p:cNvPr id="26" name="Text 19"/>
          <p:cNvSpPr/>
          <p:nvPr/>
        </p:nvSpPr>
        <p:spPr>
          <a:xfrm rot="5400000">
            <a:off x="5333365" y="1772285"/>
            <a:ext cx="179705" cy="9588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0"/>
          <p:cNvSpPr/>
          <p:nvPr/>
        </p:nvSpPr>
        <p:spPr>
          <a:xfrm rot="5400000">
            <a:off x="5323205" y="3254375"/>
            <a:ext cx="179705" cy="95885"/>
          </a:xfrm>
          <a:prstGeom prst="triangle">
            <a:avLst>
              <a:gd name="adj" fmla="val 50000"/>
            </a:avLst>
          </a:prstGeom>
          <a:solidFill>
            <a:srgbClr val="D3BDA6"/>
          </a:solidFill>
          <a:ln/>
        </p:spPr>
      </p:sp>
      <p:sp>
        <p:nvSpPr>
          <p:cNvPr id="28" name="Text 21"/>
          <p:cNvSpPr/>
          <p:nvPr/>
        </p:nvSpPr>
        <p:spPr>
          <a:xfrm rot="5400000">
            <a:off x="5323205" y="3254375"/>
            <a:ext cx="179705" cy="9588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2"/>
          <p:cNvSpPr/>
          <p:nvPr/>
        </p:nvSpPr>
        <p:spPr>
          <a:xfrm rot="5400000">
            <a:off x="5312410" y="4827905"/>
            <a:ext cx="179705" cy="95885"/>
          </a:xfrm>
          <a:prstGeom prst="triangle">
            <a:avLst>
              <a:gd name="adj" fmla="val 50000"/>
            </a:avLst>
          </a:prstGeom>
          <a:solidFill>
            <a:srgbClr val="D3BDA6"/>
          </a:solidFill>
          <a:ln/>
        </p:spPr>
      </p:sp>
      <p:sp>
        <p:nvSpPr>
          <p:cNvPr id="30" name="Text 23"/>
          <p:cNvSpPr/>
          <p:nvPr/>
        </p:nvSpPr>
        <p:spPr>
          <a:xfrm rot="5400000">
            <a:off x="5312410" y="4827905"/>
            <a:ext cx="179705" cy="95885"/>
          </a:xfrm>
          <a:prstGeom prst="rect">
            <a:avLst/>
          </a:prstGeom>
          <a:noFill/>
          <a:ln/>
        </p:spPr>
        <p:txBody>
          <a:bodyPr wrap="square" lIns="45720" tIns="91440" rIns="91440" bIns="45720" rtlCol="0" anchor="ctr"/>
          <a:lstStyle/>
          <a:p>
            <a:pPr>
              <a:lnSpc>
                <a:spcPct val="100000"/>
              </a:lnSpc>
            </a:pPr>
            <a:endParaRPr lang="en-US" sz="1600" dirty="0"/>
          </a:p>
        </p:txBody>
      </p:sp>
      <p:pic>
        <p:nvPicPr>
          <p:cNvPr id="31" name="Image 5" descr="https://kimi-img.moonshot.cn/pub/slides/slides_tmpl/image/25-09-28-15:22:15-d3ce49os8jdo4os5ddfg.png"/>
          <p:cNvPicPr>
            <a:picLocks noChangeAspect="1"/>
          </p:cNvPicPr>
          <p:nvPr/>
        </p:nvPicPr>
        <p:blipFill>
          <a:blip r:embed="rId8"/>
          <a:stretch>
            <a:fillRect/>
          </a:stretch>
        </p:blipFill>
        <p:spPr>
          <a:xfrm>
            <a:off x="0" y="3931920"/>
            <a:ext cx="694690" cy="2926080"/>
          </a:xfrm>
          <a:prstGeom prst="rect">
            <a:avLst/>
          </a:prstGeom>
        </p:spPr>
      </p:pic>
      <p:sp>
        <p:nvSpPr>
          <p:cNvPr id="32" name="Text 24"/>
          <p:cNvSpPr/>
          <p:nvPr/>
        </p:nvSpPr>
        <p:spPr>
          <a:xfrm>
            <a:off x="6120765" y="1521460"/>
            <a:ext cx="537146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Duplicate Detection</a:t>
            </a:r>
            <a:endParaRPr lang="en-US" sz="1600" dirty="0"/>
          </a:p>
        </p:txBody>
      </p:sp>
      <p:sp>
        <p:nvSpPr>
          <p:cNvPr id="33" name="Text 25"/>
          <p:cNvSpPr/>
          <p:nvPr/>
        </p:nvSpPr>
        <p:spPr>
          <a:xfrm>
            <a:off x="6120765" y="1847215"/>
            <a:ext cx="5371465"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compares invoice numbers, amounts, and vendor details to detect potential duplicates, reducing the risk of overpayments.</a:t>
            </a:r>
            <a:endParaRPr lang="en-US" sz="1600" dirty="0"/>
          </a:p>
        </p:txBody>
      </p:sp>
      <p:sp>
        <p:nvSpPr>
          <p:cNvPr id="34" name="Text 26"/>
          <p:cNvSpPr/>
          <p:nvPr/>
        </p:nvSpPr>
        <p:spPr>
          <a:xfrm>
            <a:off x="467360" y="4594225"/>
            <a:ext cx="413258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Risk Scoring</a:t>
            </a:r>
            <a:endParaRPr lang="en-US" sz="1600" dirty="0"/>
          </a:p>
        </p:txBody>
      </p:sp>
      <p:sp>
        <p:nvSpPr>
          <p:cNvPr id="35" name="Text 27"/>
          <p:cNvSpPr/>
          <p:nvPr/>
        </p:nvSpPr>
        <p:spPr>
          <a:xfrm>
            <a:off x="467360" y="4941570"/>
            <a:ext cx="413258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assigns risk scores to each transaction, helping auditors focus on high-risk items and ensuring thorough review.</a:t>
            </a:r>
            <a:endParaRPr lang="en-US" sz="1600" dirty="0"/>
          </a:p>
        </p:txBody>
      </p:sp>
      <p:sp>
        <p:nvSpPr>
          <p:cNvPr id="36" name="Text 28"/>
          <p:cNvSpPr/>
          <p:nvPr/>
        </p:nvSpPr>
        <p:spPr>
          <a:xfrm>
            <a:off x="6120765" y="3139440"/>
            <a:ext cx="537146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Full-Population Analysis</a:t>
            </a:r>
            <a:endParaRPr lang="en-US" sz="1600" dirty="0"/>
          </a:p>
        </p:txBody>
      </p:sp>
      <p:sp>
        <p:nvSpPr>
          <p:cNvPr id="37" name="Text 29"/>
          <p:cNvSpPr/>
          <p:nvPr/>
        </p:nvSpPr>
        <p:spPr>
          <a:xfrm>
            <a:off x="6120765" y="3465195"/>
            <a:ext cx="537146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enables continuous monitoring and full-population analysis, providing a comprehensive view of financial data and reducing the risk of undetected fraud.</a:t>
            </a:r>
            <a:endParaRPr lang="en-US" sz="1600" dirty="0"/>
          </a:p>
        </p:txBody>
      </p:sp>
      <p:sp>
        <p:nvSpPr>
          <p:cNvPr id="38" name="Text 30"/>
          <p:cNvSpPr/>
          <p:nvPr/>
        </p:nvSpPr>
        <p:spPr>
          <a:xfrm>
            <a:off x="6120765" y="4757420"/>
            <a:ext cx="537146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Compliance Assurance</a:t>
            </a:r>
            <a:endParaRPr lang="en-US" sz="1600" dirty="0"/>
          </a:p>
        </p:txBody>
      </p:sp>
      <p:sp>
        <p:nvSpPr>
          <p:cNvPr id="39" name="Text 31"/>
          <p:cNvSpPr/>
          <p:nvPr/>
        </p:nvSpPr>
        <p:spPr>
          <a:xfrm>
            <a:off x="6120765" y="5083175"/>
            <a:ext cx="537146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By identifying anomalies and ensuring compliance with internal controls, AI helps maintain regulatory compliance and reduces audit adjustments.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542530" y="-25400"/>
            <a:ext cx="4662170" cy="6883400"/>
          </a:xfrm>
          <a:prstGeom prst="rect">
            <a:avLst/>
          </a:prstGeom>
          <a:gradFill flip="none" rotWithShape="1">
            <a:gsLst>
              <a:gs pos="0">
                <a:srgbClr val="D3BDA6"/>
              </a:gs>
              <a:gs pos="100000">
                <a:srgbClr val="BFA492"/>
              </a:gs>
            </a:gsLst>
            <a:lin ang="2700000" scaled="1"/>
          </a:gradFill>
          <a:ln/>
        </p:spPr>
      </p:sp>
      <p:sp>
        <p:nvSpPr>
          <p:cNvPr id="11" name="Text 9"/>
          <p:cNvSpPr/>
          <p:nvPr/>
        </p:nvSpPr>
        <p:spPr>
          <a:xfrm>
            <a:off x="7542530" y="-25400"/>
            <a:ext cx="4662170" cy="68834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592138"/>
            <a:ext cx="351155" cy="43815"/>
          </a:xfrm>
          <a:prstGeom prst="roundRect">
            <a:avLst>
              <a:gd name="adj" fmla="val 50000"/>
            </a:avLst>
          </a:prstGeom>
          <a:solidFill>
            <a:srgbClr val="FFFFFF"/>
          </a:solidFill>
          <a:ln/>
        </p:spPr>
      </p:sp>
      <p:sp>
        <p:nvSpPr>
          <p:cNvPr id="13" name="Text 11"/>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712153"/>
            <a:ext cx="351155" cy="43815"/>
          </a:xfrm>
          <a:prstGeom prst="roundRect">
            <a:avLst>
              <a:gd name="adj" fmla="val 50000"/>
            </a:avLst>
          </a:prstGeom>
          <a:solidFill>
            <a:srgbClr val="FFFFFF"/>
          </a:solidFill>
          <a:ln/>
        </p:spPr>
      </p:sp>
      <p:sp>
        <p:nvSpPr>
          <p:cNvPr id="15" name="Text 13"/>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456035" y="832168"/>
            <a:ext cx="351155" cy="43815"/>
          </a:xfrm>
          <a:prstGeom prst="roundRect">
            <a:avLst>
              <a:gd name="adj" fmla="val 50000"/>
            </a:avLst>
          </a:prstGeom>
          <a:solidFill>
            <a:srgbClr val="FFFFFF"/>
          </a:solidFill>
          <a:ln/>
        </p:spPr>
      </p:sp>
      <p:sp>
        <p:nvSpPr>
          <p:cNvPr id="17" name="Text 15"/>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Continuous Monitoring Prevents Fraud</a:t>
            </a:r>
            <a:endParaRPr lang="en-US" sz="1600" dirty="0"/>
          </a:p>
        </p:txBody>
      </p:sp>
      <p:pic>
        <p:nvPicPr>
          <p:cNvPr id="19" name="Image 0" descr="https://kimi-img.moonshot.cn/pub/slides/slides_tmpl/image/25-09-28-15:22:03-d3ce46os8jdo4os5dcr0.jpg"/>
          <p:cNvPicPr>
            <a:picLocks noChangeAspect="1"/>
          </p:cNvPicPr>
          <p:nvPr/>
        </p:nvPicPr>
        <p:blipFill>
          <a:blip r:embed="rId3"/>
          <a:srcRect l="16" r="16"/>
          <a:stretch/>
        </p:blipFill>
        <p:spPr>
          <a:xfrm>
            <a:off x="1066165" y="1638300"/>
            <a:ext cx="5953760" cy="4064000"/>
          </a:xfrm>
          <a:prstGeom prst="snip1Rect">
            <a:avLst>
              <a:gd name="adj" fmla="val 0"/>
            </a:avLst>
          </a:prstGeom>
        </p:spPr>
      </p:pic>
      <p:sp>
        <p:nvSpPr>
          <p:cNvPr id="20" name="Text 17"/>
          <p:cNvSpPr/>
          <p:nvPr/>
        </p:nvSpPr>
        <p:spPr>
          <a:xfrm>
            <a:off x="7931785" y="1638300"/>
            <a:ext cx="37611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Continuous Monitoring</a:t>
            </a:r>
            <a:endParaRPr lang="en-US" sz="1600" dirty="0"/>
          </a:p>
        </p:txBody>
      </p:sp>
      <p:sp>
        <p:nvSpPr>
          <p:cNvPr id="21" name="Text 18"/>
          <p:cNvSpPr/>
          <p:nvPr/>
        </p:nvSpPr>
        <p:spPr>
          <a:xfrm>
            <a:off x="7931785" y="2438400"/>
            <a:ext cx="3761105" cy="3124200"/>
          </a:xfrm>
          <a:prstGeom prst="rect">
            <a:avLst/>
          </a:prstGeom>
          <a:noFill/>
          <a:ln/>
        </p:spPr>
        <p:txBody>
          <a:bodyPr wrap="square" lIns="91440" tIns="4572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AI models track segregation-of-duties violations, manager self-approvals, and bank account changes, sending real-time alerts that enable finance teams to intervene before fraudulent payments are processed.</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Forecast &amp; Reporting</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06</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og.png"/>
          <p:cNvPicPr>
            <a:picLocks noChangeAspect="1"/>
          </p:cNvPicPr>
          <p:nvPr/>
        </p:nvPicPr>
        <p:blipFill>
          <a:blip r:embed="rId3"/>
          <a:srcRect l="16" r="16"/>
          <a:stretch/>
        </p:blipFill>
        <p:spPr>
          <a:xfrm>
            <a:off x="-18415" y="-57785"/>
            <a:ext cx="12230735" cy="6925945"/>
          </a:xfrm>
          <a:prstGeom prst="rect">
            <a:avLst/>
          </a:prstGeom>
        </p:spPr>
      </p:pic>
      <p:sp>
        <p:nvSpPr>
          <p:cNvPr id="3" name="Shape 0"/>
          <p:cNvSpPr/>
          <p:nvPr/>
        </p:nvSpPr>
        <p:spPr>
          <a:xfrm>
            <a:off x="5738189" y="1791537"/>
            <a:ext cx="5239624" cy="20433"/>
          </a:xfrm>
          <a:prstGeom prst="line">
            <a:avLst/>
          </a:prstGeom>
          <a:noFill/>
          <a:ln w="12700">
            <a:solidFill>
              <a:srgbClr val="D3BDA6"/>
            </a:solidFill>
            <a:prstDash val="solid"/>
            <a:headEnd type="none"/>
            <a:tailEnd type="none"/>
          </a:ln>
        </p:spPr>
      </p:sp>
      <p:sp>
        <p:nvSpPr>
          <p:cNvPr id="4" name="Shape 1"/>
          <p:cNvSpPr/>
          <p:nvPr/>
        </p:nvSpPr>
        <p:spPr>
          <a:xfrm>
            <a:off x="5738189" y="2563443"/>
            <a:ext cx="5239624" cy="20433"/>
          </a:xfrm>
          <a:prstGeom prst="line">
            <a:avLst/>
          </a:prstGeom>
          <a:noFill/>
          <a:ln w="12700">
            <a:solidFill>
              <a:srgbClr val="D3BDA6"/>
            </a:solidFill>
            <a:prstDash val="solid"/>
            <a:headEnd type="none"/>
            <a:tailEnd type="none"/>
          </a:ln>
        </p:spPr>
      </p:sp>
      <p:sp>
        <p:nvSpPr>
          <p:cNvPr id="5" name="Shape 2"/>
          <p:cNvSpPr/>
          <p:nvPr/>
        </p:nvSpPr>
        <p:spPr>
          <a:xfrm>
            <a:off x="5738189" y="3335350"/>
            <a:ext cx="5239624" cy="20433"/>
          </a:xfrm>
          <a:prstGeom prst="line">
            <a:avLst/>
          </a:prstGeom>
          <a:noFill/>
          <a:ln w="12700">
            <a:solidFill>
              <a:srgbClr val="D3BDA6"/>
            </a:solidFill>
            <a:prstDash val="solid"/>
            <a:headEnd type="none"/>
            <a:tailEnd type="none"/>
          </a:ln>
        </p:spPr>
      </p:sp>
      <p:sp>
        <p:nvSpPr>
          <p:cNvPr id="6" name="Shape 3"/>
          <p:cNvSpPr/>
          <p:nvPr/>
        </p:nvSpPr>
        <p:spPr>
          <a:xfrm>
            <a:off x="5738189" y="4107257"/>
            <a:ext cx="5239624" cy="20433"/>
          </a:xfrm>
          <a:prstGeom prst="line">
            <a:avLst/>
          </a:prstGeom>
          <a:noFill/>
          <a:ln w="12700">
            <a:solidFill>
              <a:srgbClr val="D3BDA6"/>
            </a:solidFill>
            <a:prstDash val="solid"/>
            <a:headEnd type="none"/>
            <a:tailEnd type="none"/>
          </a:ln>
        </p:spPr>
      </p:sp>
      <p:sp>
        <p:nvSpPr>
          <p:cNvPr id="7" name="Shape 4"/>
          <p:cNvSpPr/>
          <p:nvPr/>
        </p:nvSpPr>
        <p:spPr>
          <a:xfrm>
            <a:off x="5738189" y="4879163"/>
            <a:ext cx="5239624" cy="20433"/>
          </a:xfrm>
          <a:prstGeom prst="line">
            <a:avLst/>
          </a:prstGeom>
          <a:noFill/>
          <a:ln w="12700">
            <a:solidFill>
              <a:srgbClr val="D3BDA6"/>
            </a:solidFill>
            <a:prstDash val="solid"/>
            <a:headEnd type="none"/>
            <a:tailEnd type="none"/>
          </a:ln>
        </p:spPr>
      </p:sp>
      <p:sp>
        <p:nvSpPr>
          <p:cNvPr id="8" name="Shape 5"/>
          <p:cNvSpPr/>
          <p:nvPr/>
        </p:nvSpPr>
        <p:spPr>
          <a:xfrm>
            <a:off x="5738189" y="5651070"/>
            <a:ext cx="5239624" cy="20433"/>
          </a:xfrm>
          <a:prstGeom prst="line">
            <a:avLst/>
          </a:prstGeom>
          <a:noFill/>
          <a:ln w="12700">
            <a:solidFill>
              <a:srgbClr val="D3BDA6"/>
            </a:solidFill>
            <a:prstDash val="solid"/>
            <a:headEnd type="none"/>
            <a:tailEnd type="none"/>
          </a:ln>
        </p:spPr>
      </p:sp>
      <p:sp>
        <p:nvSpPr>
          <p:cNvPr id="9" name="Text 6"/>
          <p:cNvSpPr/>
          <p:nvPr/>
        </p:nvSpPr>
        <p:spPr>
          <a:xfrm>
            <a:off x="1827530" y="3183890"/>
            <a:ext cx="223012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alpha val="55000"/>
                  </a:srgbClr>
                </a:solidFill>
                <a:latin typeface="MiSans" pitchFamily="34" charset="0"/>
                <a:ea typeface="MiSans" pitchFamily="34" charset="-122"/>
                <a:cs typeface="MiSans" pitchFamily="34" charset="-120"/>
              </a:rPr>
              <a:t>CONTENTS</a:t>
            </a:r>
            <a:endParaRPr lang="en-US" sz="1600" dirty="0"/>
          </a:p>
        </p:txBody>
      </p:sp>
      <p:sp>
        <p:nvSpPr>
          <p:cNvPr id="10" name="Text 7"/>
          <p:cNvSpPr/>
          <p:nvPr/>
        </p:nvSpPr>
        <p:spPr>
          <a:xfrm>
            <a:off x="5676900" y="1186498"/>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01</a:t>
            </a:r>
            <a:endParaRPr lang="en-US" sz="1600" dirty="0"/>
          </a:p>
        </p:txBody>
      </p:sp>
      <p:sp>
        <p:nvSpPr>
          <p:cNvPr id="11" name="Text 8"/>
          <p:cNvSpPr/>
          <p:nvPr/>
        </p:nvSpPr>
        <p:spPr>
          <a:xfrm>
            <a:off x="6385126" y="1236445"/>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AI Accounting Landscape</a:t>
            </a:r>
            <a:endParaRPr lang="en-US" sz="1600" dirty="0"/>
          </a:p>
        </p:txBody>
      </p:sp>
      <p:sp>
        <p:nvSpPr>
          <p:cNvPr id="12" name="Text 9"/>
          <p:cNvSpPr/>
          <p:nvPr/>
        </p:nvSpPr>
        <p:spPr>
          <a:xfrm>
            <a:off x="5676900" y="1958405"/>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02</a:t>
            </a:r>
            <a:endParaRPr lang="en-US" sz="1600" dirty="0"/>
          </a:p>
        </p:txBody>
      </p:sp>
      <p:sp>
        <p:nvSpPr>
          <p:cNvPr id="13" name="Text 10"/>
          <p:cNvSpPr/>
          <p:nvPr/>
        </p:nvSpPr>
        <p:spPr>
          <a:xfrm>
            <a:off x="6385126" y="2008352"/>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Smart Data Entry</a:t>
            </a:r>
            <a:endParaRPr lang="en-US" sz="1600" dirty="0"/>
          </a:p>
        </p:txBody>
      </p:sp>
      <p:sp>
        <p:nvSpPr>
          <p:cNvPr id="14" name="Text 11"/>
          <p:cNvSpPr/>
          <p:nvPr/>
        </p:nvSpPr>
        <p:spPr>
          <a:xfrm>
            <a:off x="5676900" y="2730311"/>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03</a:t>
            </a:r>
            <a:endParaRPr lang="en-US" sz="1600" dirty="0"/>
          </a:p>
        </p:txBody>
      </p:sp>
      <p:sp>
        <p:nvSpPr>
          <p:cNvPr id="15" name="Text 12"/>
          <p:cNvSpPr/>
          <p:nvPr/>
        </p:nvSpPr>
        <p:spPr>
          <a:xfrm>
            <a:off x="6385126" y="2780258"/>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Automated Reconciliation</a:t>
            </a:r>
            <a:endParaRPr lang="en-US" sz="1600" dirty="0"/>
          </a:p>
        </p:txBody>
      </p:sp>
      <p:sp>
        <p:nvSpPr>
          <p:cNvPr id="16" name="Text 13"/>
          <p:cNvSpPr/>
          <p:nvPr/>
        </p:nvSpPr>
        <p:spPr>
          <a:xfrm>
            <a:off x="5676900" y="3502218"/>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04</a:t>
            </a:r>
            <a:endParaRPr lang="en-US" sz="1600" dirty="0"/>
          </a:p>
        </p:txBody>
      </p:sp>
      <p:sp>
        <p:nvSpPr>
          <p:cNvPr id="17" name="Text 14"/>
          <p:cNvSpPr/>
          <p:nvPr/>
        </p:nvSpPr>
        <p:spPr>
          <a:xfrm>
            <a:off x="6385126" y="3552165"/>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AP &amp; AR Automation</a:t>
            </a:r>
            <a:endParaRPr lang="en-US" sz="1600" dirty="0"/>
          </a:p>
        </p:txBody>
      </p:sp>
      <p:sp>
        <p:nvSpPr>
          <p:cNvPr id="18" name="Text 15"/>
          <p:cNvSpPr/>
          <p:nvPr/>
        </p:nvSpPr>
        <p:spPr>
          <a:xfrm>
            <a:off x="5676900" y="4274125"/>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05</a:t>
            </a:r>
            <a:endParaRPr lang="en-US" sz="1600" dirty="0"/>
          </a:p>
        </p:txBody>
      </p:sp>
      <p:sp>
        <p:nvSpPr>
          <p:cNvPr id="19" name="Text 16"/>
          <p:cNvSpPr/>
          <p:nvPr/>
        </p:nvSpPr>
        <p:spPr>
          <a:xfrm>
            <a:off x="6385126" y="4324072"/>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Fraud &amp; Risk Shield</a:t>
            </a:r>
            <a:endParaRPr lang="en-US" sz="1600" dirty="0"/>
          </a:p>
        </p:txBody>
      </p:sp>
      <p:sp>
        <p:nvSpPr>
          <p:cNvPr id="20" name="Text 17"/>
          <p:cNvSpPr/>
          <p:nvPr/>
        </p:nvSpPr>
        <p:spPr>
          <a:xfrm>
            <a:off x="5676900" y="5046032"/>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06</a:t>
            </a:r>
            <a:endParaRPr lang="en-US" sz="1600" dirty="0"/>
          </a:p>
        </p:txBody>
      </p:sp>
      <p:sp>
        <p:nvSpPr>
          <p:cNvPr id="21" name="Text 18"/>
          <p:cNvSpPr/>
          <p:nvPr/>
        </p:nvSpPr>
        <p:spPr>
          <a:xfrm>
            <a:off x="6385126" y="5095978"/>
            <a:ext cx="436796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Forecast &amp; Reporting</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06-d3ce47gs8jdo4os5dd0g.png"/>
          <p:cNvPicPr>
            <a:picLocks noChangeAspect="1"/>
          </p:cNvPicPr>
          <p:nvPr/>
        </p:nvPicPr>
        <p:blipFill>
          <a:blip r:embed="rId3"/>
          <a:srcRect l="8" r="8"/>
          <a:stretch/>
        </p:blipFill>
        <p:spPr>
          <a:xfrm>
            <a:off x="635000" y="1621790"/>
            <a:ext cx="11562080" cy="5192395"/>
          </a:xfrm>
          <a:prstGeom prst="rect">
            <a:avLst/>
          </a:prstGeom>
        </p:spPr>
      </p:pic>
      <p:pic>
        <p:nvPicPr>
          <p:cNvPr id="11" name="Image 1" descr="https://kimi-img.moonshot.cn/pub/slides/slides_tmpl/image/25-09-28-15:22:08-d3ce480s8jdo4os5dd3g.png"/>
          <p:cNvPicPr>
            <a:picLocks noChangeAspect="1"/>
          </p:cNvPicPr>
          <p:nvPr/>
        </p:nvPicPr>
        <p:blipFill>
          <a:blip r:embed="rId4"/>
          <a:srcRect t="5" b="5"/>
          <a:stretch/>
        </p:blipFill>
        <p:spPr>
          <a:xfrm>
            <a:off x="7349490" y="2082165"/>
            <a:ext cx="5852160" cy="5187950"/>
          </a:xfrm>
          <a:prstGeom prst="rect">
            <a:avLst/>
          </a:prstGeom>
        </p:spPr>
      </p:pic>
      <p:sp>
        <p:nvSpPr>
          <p:cNvPr id="12" name="Shape 8"/>
          <p:cNvSpPr/>
          <p:nvPr/>
        </p:nvSpPr>
        <p:spPr>
          <a:xfrm>
            <a:off x="11456035" y="592138"/>
            <a:ext cx="351155" cy="43815"/>
          </a:xfrm>
          <a:prstGeom prst="roundRect">
            <a:avLst>
              <a:gd name="adj" fmla="val 50000"/>
            </a:avLst>
          </a:prstGeom>
          <a:solidFill>
            <a:srgbClr val="D3BDA6"/>
          </a:solidFill>
          <a:ln/>
        </p:spPr>
      </p:sp>
      <p:sp>
        <p:nvSpPr>
          <p:cNvPr id="13"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0"/>
          <p:cNvSpPr/>
          <p:nvPr/>
        </p:nvSpPr>
        <p:spPr>
          <a:xfrm>
            <a:off x="11456035" y="712153"/>
            <a:ext cx="351155" cy="43815"/>
          </a:xfrm>
          <a:prstGeom prst="roundRect">
            <a:avLst>
              <a:gd name="adj" fmla="val 50000"/>
            </a:avLst>
          </a:prstGeom>
          <a:solidFill>
            <a:srgbClr val="D3BDA6"/>
          </a:solidFill>
          <a:ln/>
        </p:spPr>
      </p:sp>
      <p:sp>
        <p:nvSpPr>
          <p:cNvPr id="15"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11456035" y="832168"/>
            <a:ext cx="351155" cy="43815"/>
          </a:xfrm>
          <a:prstGeom prst="roundRect">
            <a:avLst>
              <a:gd name="adj" fmla="val 50000"/>
            </a:avLst>
          </a:prstGeom>
          <a:solidFill>
            <a:srgbClr val="D3BDA6"/>
          </a:solidFill>
          <a:ln/>
        </p:spPr>
      </p:sp>
      <p:sp>
        <p:nvSpPr>
          <p:cNvPr id="17"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Forecasts Cash Accurately</a:t>
            </a:r>
            <a:endParaRPr lang="en-US" sz="1600" dirty="0"/>
          </a:p>
        </p:txBody>
      </p:sp>
      <p:sp>
        <p:nvSpPr>
          <p:cNvPr id="19"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20"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7"/>
          <p:cNvSpPr/>
          <p:nvPr/>
        </p:nvSpPr>
        <p:spPr>
          <a:xfrm>
            <a:off x="933450" y="2562225"/>
            <a:ext cx="269240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Cash Flow Forecasting</a:t>
            </a:r>
            <a:endParaRPr lang="en-US" sz="1600" dirty="0"/>
          </a:p>
        </p:txBody>
      </p:sp>
      <p:sp>
        <p:nvSpPr>
          <p:cNvPr id="22" name="Text 18"/>
          <p:cNvSpPr/>
          <p:nvPr/>
        </p:nvSpPr>
        <p:spPr>
          <a:xfrm>
            <a:off x="933450" y="3281045"/>
            <a:ext cx="2691507" cy="2001044"/>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AI-driven tools like Fathom and Jirav blend historical receipts and seasonal patterns to generate accurate rolling cash-flow forecasts, providing early visibility into liquidity gaps.</a:t>
            </a:r>
            <a:endParaRPr lang="en-US" sz="1600" dirty="0"/>
          </a:p>
        </p:txBody>
      </p:sp>
      <p:sp>
        <p:nvSpPr>
          <p:cNvPr id="23" name="Text 19"/>
          <p:cNvSpPr/>
          <p:nvPr/>
        </p:nvSpPr>
        <p:spPr>
          <a:xfrm>
            <a:off x="3879850" y="3009265"/>
            <a:ext cx="2692400" cy="645517"/>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Proactive Decision-Making</a:t>
            </a:r>
            <a:endParaRPr lang="en-US" sz="1600" dirty="0"/>
          </a:p>
        </p:txBody>
      </p:sp>
      <p:sp>
        <p:nvSpPr>
          <p:cNvPr id="24" name="Text 20"/>
          <p:cNvSpPr/>
          <p:nvPr/>
        </p:nvSpPr>
        <p:spPr>
          <a:xfrm>
            <a:off x="3879850" y="3728085"/>
            <a:ext cx="2691507"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Accurate cash-flow forecasts enable proactive financing decisions, reducing the need for costly short-term borrowing and optimizing cash management.</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09-d3ce488s8jdo4os5dd4g.png"/>
          <p:cNvPicPr>
            <a:picLocks noChangeAspect="1"/>
          </p:cNvPicPr>
          <p:nvPr/>
        </p:nvPicPr>
        <p:blipFill>
          <a:blip r:embed="rId3"/>
          <a:srcRect t="15" b="15"/>
          <a:stretch/>
        </p:blipFill>
        <p:spPr>
          <a:xfrm>
            <a:off x="10100945" y="0"/>
            <a:ext cx="2111375" cy="1216660"/>
          </a:xfrm>
          <a:prstGeom prst="rect">
            <a:avLst/>
          </a:prstGeom>
        </p:spPr>
      </p:pic>
      <p:sp>
        <p:nvSpPr>
          <p:cNvPr id="5" name="Shape 2"/>
          <p:cNvSpPr/>
          <p:nvPr/>
        </p:nvSpPr>
        <p:spPr>
          <a:xfrm>
            <a:off x="419100" y="5349875"/>
            <a:ext cx="11553190" cy="33020"/>
          </a:xfrm>
          <a:prstGeom prst="line">
            <a:avLst/>
          </a:prstGeom>
          <a:noFill/>
          <a:ln w="19050">
            <a:solidFill>
              <a:srgbClr val="865F24"/>
            </a:solidFill>
            <a:prstDash val="solid"/>
            <a:headEnd type="none"/>
            <a:tailEnd type="none"/>
          </a:ln>
        </p:spPr>
      </p:sp>
      <p:sp>
        <p:nvSpPr>
          <p:cNvPr id="6" name="Text 3"/>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Variance Narratives Drafted Auto</a:t>
            </a:r>
            <a:endParaRPr lang="en-US" sz="1600" dirty="0"/>
          </a:p>
        </p:txBody>
      </p:sp>
      <p:sp>
        <p:nvSpPr>
          <p:cNvPr id="7" name="Shape 4"/>
          <p:cNvSpPr/>
          <p:nvPr/>
        </p:nvSpPr>
        <p:spPr>
          <a:xfrm>
            <a:off x="4354830" y="2024380"/>
            <a:ext cx="3502025" cy="2752725"/>
          </a:xfrm>
          <a:prstGeom prst="roundRect">
            <a:avLst>
              <a:gd name="adj" fmla="val 8836"/>
            </a:avLst>
          </a:prstGeom>
          <a:solidFill>
            <a:srgbClr val="D3BDA6"/>
          </a:solidFill>
          <a:ln/>
        </p:spPr>
      </p:sp>
      <p:sp>
        <p:nvSpPr>
          <p:cNvPr id="8" name="Text 5"/>
          <p:cNvSpPr/>
          <p:nvPr/>
        </p:nvSpPr>
        <p:spPr>
          <a:xfrm>
            <a:off x="4354830" y="202438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8100000">
            <a:off x="5953125" y="4578985"/>
            <a:ext cx="295275" cy="295275"/>
          </a:xfrm>
          <a:prstGeom prst="ellipse">
            <a:avLst/>
          </a:prstGeom>
          <a:solidFill>
            <a:srgbClr val="F2F2F2"/>
          </a:solidFill>
          <a:ln/>
        </p:spPr>
      </p:sp>
      <p:sp>
        <p:nvSpPr>
          <p:cNvPr id="10" name="Text 7"/>
          <p:cNvSpPr/>
          <p:nvPr/>
        </p:nvSpPr>
        <p:spPr>
          <a:xfrm rot="8100000">
            <a:off x="5953125" y="457898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11" name="Shape 8"/>
          <p:cNvSpPr/>
          <p:nvPr/>
        </p:nvSpPr>
        <p:spPr>
          <a:xfrm>
            <a:off x="6047740" y="5291455"/>
            <a:ext cx="115570" cy="115570"/>
          </a:xfrm>
          <a:prstGeom prst="ellipse">
            <a:avLst/>
          </a:prstGeom>
          <a:solidFill>
            <a:srgbClr val="F2F2F2"/>
          </a:solidFill>
          <a:ln w="38100">
            <a:solidFill>
              <a:srgbClr val="808080"/>
            </a:solidFill>
            <a:prstDash val="solid"/>
          </a:ln>
        </p:spPr>
      </p:sp>
      <p:sp>
        <p:nvSpPr>
          <p:cNvPr id="12" name="Text 9"/>
          <p:cNvSpPr/>
          <p:nvPr/>
        </p:nvSpPr>
        <p:spPr>
          <a:xfrm>
            <a:off x="6047740" y="5291455"/>
            <a:ext cx="115570" cy="115570"/>
          </a:xfrm>
          <a:prstGeom prst="rect">
            <a:avLst/>
          </a:prstGeom>
          <a:noFill/>
          <a:ln/>
        </p:spPr>
        <p:txBody>
          <a:bodyPr wrap="square" lIns="45720" tIns="91440" rIns="91440" bIns="45720" rtlCol="0" anchor="ctr"/>
          <a:lstStyle/>
          <a:p>
            <a:pPr>
              <a:lnSpc>
                <a:spcPct val="140000"/>
              </a:lnSpc>
            </a:pPr>
            <a:endParaRPr lang="en-US" sz="1600" dirty="0"/>
          </a:p>
        </p:txBody>
      </p:sp>
      <p:pic>
        <p:nvPicPr>
          <p:cNvPr id="13" name="Image 1" descr="https://kimi-img.moonshot.cn/pub/slides/slides_tmpl/image/25-09-28-15:22:09-d3ce488s8jdo4os5dd5g.png"/>
          <p:cNvPicPr>
            <a:picLocks noChangeAspect="1"/>
          </p:cNvPicPr>
          <p:nvPr/>
        </p:nvPicPr>
        <p:blipFill>
          <a:blip r:embed="rId4"/>
          <a:srcRect/>
          <a:stretch/>
        </p:blipFill>
        <p:spPr>
          <a:xfrm>
            <a:off x="5798127" y="4447369"/>
            <a:ext cx="609600" cy="863600"/>
          </a:xfrm>
          <a:prstGeom prst="rect">
            <a:avLst/>
          </a:prstGeom>
        </p:spPr>
      </p:pic>
      <p:sp>
        <p:nvSpPr>
          <p:cNvPr id="14" name="Shape 10"/>
          <p:cNvSpPr/>
          <p:nvPr/>
        </p:nvSpPr>
        <p:spPr>
          <a:xfrm>
            <a:off x="550545" y="2029460"/>
            <a:ext cx="3502025" cy="2752725"/>
          </a:xfrm>
          <a:prstGeom prst="roundRect">
            <a:avLst>
              <a:gd name="adj" fmla="val 8836"/>
            </a:avLst>
          </a:prstGeom>
          <a:solidFill>
            <a:srgbClr val="D3BDA6"/>
          </a:solidFill>
          <a:ln/>
        </p:spPr>
      </p:sp>
      <p:sp>
        <p:nvSpPr>
          <p:cNvPr id="15" name="Text 11"/>
          <p:cNvSpPr/>
          <p:nvPr/>
        </p:nvSpPr>
        <p:spPr>
          <a:xfrm>
            <a:off x="550545" y="202946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rot="8100000">
            <a:off x="2148840" y="4584065"/>
            <a:ext cx="295275" cy="295275"/>
          </a:xfrm>
          <a:prstGeom prst="ellipse">
            <a:avLst/>
          </a:prstGeom>
          <a:solidFill>
            <a:srgbClr val="F2F2F2"/>
          </a:solidFill>
          <a:ln/>
        </p:spPr>
      </p:sp>
      <p:sp>
        <p:nvSpPr>
          <p:cNvPr id="17" name="Text 13"/>
          <p:cNvSpPr/>
          <p:nvPr/>
        </p:nvSpPr>
        <p:spPr>
          <a:xfrm rot="8100000">
            <a:off x="2148840" y="458406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18" name="Shape 14"/>
          <p:cNvSpPr/>
          <p:nvPr/>
        </p:nvSpPr>
        <p:spPr>
          <a:xfrm>
            <a:off x="2243455" y="5296535"/>
            <a:ext cx="115570" cy="115570"/>
          </a:xfrm>
          <a:prstGeom prst="ellipse">
            <a:avLst/>
          </a:prstGeom>
          <a:solidFill>
            <a:srgbClr val="F2F2F2"/>
          </a:solidFill>
          <a:ln w="38100">
            <a:solidFill>
              <a:srgbClr val="808080"/>
            </a:solidFill>
            <a:prstDash val="solid"/>
          </a:ln>
        </p:spPr>
      </p:sp>
      <p:sp>
        <p:nvSpPr>
          <p:cNvPr id="19" name="Text 15"/>
          <p:cNvSpPr/>
          <p:nvPr/>
        </p:nvSpPr>
        <p:spPr>
          <a:xfrm>
            <a:off x="2243455" y="5296535"/>
            <a:ext cx="115570" cy="115570"/>
          </a:xfrm>
          <a:prstGeom prst="rect">
            <a:avLst/>
          </a:prstGeom>
          <a:noFill/>
          <a:ln/>
        </p:spPr>
        <p:txBody>
          <a:bodyPr wrap="square" lIns="45720" tIns="91440" rIns="91440" bIns="45720" rtlCol="0" anchor="ctr"/>
          <a:lstStyle/>
          <a:p>
            <a:pPr>
              <a:lnSpc>
                <a:spcPct val="140000"/>
              </a:lnSpc>
            </a:pPr>
            <a:endParaRPr lang="en-US" sz="1600" dirty="0"/>
          </a:p>
        </p:txBody>
      </p:sp>
      <p:sp>
        <p:nvSpPr>
          <p:cNvPr id="20" name="Shape 16"/>
          <p:cNvSpPr/>
          <p:nvPr/>
        </p:nvSpPr>
        <p:spPr>
          <a:xfrm>
            <a:off x="8148955" y="2024380"/>
            <a:ext cx="3502025" cy="2752725"/>
          </a:xfrm>
          <a:prstGeom prst="roundRect">
            <a:avLst>
              <a:gd name="adj" fmla="val 8836"/>
            </a:avLst>
          </a:prstGeom>
          <a:solidFill>
            <a:srgbClr val="D3BDA6"/>
          </a:solidFill>
          <a:ln/>
        </p:spPr>
      </p:sp>
      <p:sp>
        <p:nvSpPr>
          <p:cNvPr id="21" name="Text 17"/>
          <p:cNvSpPr/>
          <p:nvPr/>
        </p:nvSpPr>
        <p:spPr>
          <a:xfrm>
            <a:off x="8148955" y="2024380"/>
            <a:ext cx="3502025" cy="275272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rot="8100000">
            <a:off x="9747250" y="4578985"/>
            <a:ext cx="295275" cy="295275"/>
          </a:xfrm>
          <a:prstGeom prst="ellipse">
            <a:avLst/>
          </a:prstGeom>
          <a:solidFill>
            <a:srgbClr val="F2F2F2"/>
          </a:solidFill>
          <a:ln/>
        </p:spPr>
      </p:sp>
      <p:sp>
        <p:nvSpPr>
          <p:cNvPr id="23" name="Text 19"/>
          <p:cNvSpPr/>
          <p:nvPr/>
        </p:nvSpPr>
        <p:spPr>
          <a:xfrm rot="8100000">
            <a:off x="9747250" y="4578985"/>
            <a:ext cx="295275" cy="295275"/>
          </a:xfrm>
          <a:prstGeom prst="rect">
            <a:avLst/>
          </a:prstGeom>
          <a:noFill/>
          <a:ln/>
        </p:spPr>
        <p:txBody>
          <a:bodyPr wrap="square" lIns="45720" tIns="91440" rIns="91440" bIns="45720" rtlCol="0" anchor="ctr"/>
          <a:lstStyle/>
          <a:p>
            <a:pPr>
              <a:lnSpc>
                <a:spcPct val="140000"/>
              </a:lnSpc>
            </a:pPr>
            <a:endParaRPr lang="en-US" sz="1600" dirty="0"/>
          </a:p>
        </p:txBody>
      </p:sp>
      <p:sp>
        <p:nvSpPr>
          <p:cNvPr id="24" name="Shape 20"/>
          <p:cNvSpPr/>
          <p:nvPr/>
        </p:nvSpPr>
        <p:spPr>
          <a:xfrm>
            <a:off x="9841865" y="5291455"/>
            <a:ext cx="115570" cy="115570"/>
          </a:xfrm>
          <a:prstGeom prst="ellipse">
            <a:avLst/>
          </a:prstGeom>
          <a:solidFill>
            <a:srgbClr val="F2F2F2"/>
          </a:solidFill>
          <a:ln w="38100">
            <a:solidFill>
              <a:srgbClr val="808080"/>
            </a:solidFill>
            <a:prstDash val="solid"/>
          </a:ln>
        </p:spPr>
      </p:sp>
      <p:sp>
        <p:nvSpPr>
          <p:cNvPr id="25" name="Text 21"/>
          <p:cNvSpPr/>
          <p:nvPr/>
        </p:nvSpPr>
        <p:spPr>
          <a:xfrm>
            <a:off x="9841865" y="5291455"/>
            <a:ext cx="115570" cy="115570"/>
          </a:xfrm>
          <a:prstGeom prst="rect">
            <a:avLst/>
          </a:prstGeom>
          <a:noFill/>
          <a:ln/>
        </p:spPr>
        <p:txBody>
          <a:bodyPr wrap="square" lIns="45720" tIns="91440" rIns="91440" bIns="45720" rtlCol="0" anchor="ctr"/>
          <a:lstStyle/>
          <a:p>
            <a:pPr>
              <a:lnSpc>
                <a:spcPct val="140000"/>
              </a:lnSpc>
            </a:pPr>
            <a:endParaRPr lang="en-US" sz="1600" dirty="0"/>
          </a:p>
        </p:txBody>
      </p:sp>
      <p:pic>
        <p:nvPicPr>
          <p:cNvPr id="26" name="Image 2" descr="https://kimi-img.moonshot.cn/pub/slides/slides_tmpl/image/25-09-28-15:22:09-d3ce488s8jdo4os5dd5g.png"/>
          <p:cNvPicPr>
            <a:picLocks noChangeAspect="1"/>
          </p:cNvPicPr>
          <p:nvPr/>
        </p:nvPicPr>
        <p:blipFill>
          <a:blip r:embed="rId4"/>
          <a:srcRect/>
          <a:stretch/>
        </p:blipFill>
        <p:spPr>
          <a:xfrm>
            <a:off x="1998604" y="4447369"/>
            <a:ext cx="609600" cy="863600"/>
          </a:xfrm>
          <a:prstGeom prst="rect">
            <a:avLst/>
          </a:prstGeom>
        </p:spPr>
      </p:pic>
      <p:pic>
        <p:nvPicPr>
          <p:cNvPr id="27" name="Image 3" descr="https://kimi-img.moonshot.cn/pub/slides/slides_tmpl/image/25-09-28-15:22:09-d3ce488s8jdo4os5dd5g.png"/>
          <p:cNvPicPr>
            <a:picLocks noChangeAspect="1"/>
          </p:cNvPicPr>
          <p:nvPr/>
        </p:nvPicPr>
        <p:blipFill>
          <a:blip r:embed="rId4"/>
          <a:srcRect/>
          <a:stretch/>
        </p:blipFill>
        <p:spPr>
          <a:xfrm>
            <a:off x="9597650" y="4447369"/>
            <a:ext cx="609600" cy="863600"/>
          </a:xfrm>
          <a:prstGeom prst="rect">
            <a:avLst/>
          </a:prstGeom>
        </p:spPr>
      </p:pic>
      <p:sp>
        <p:nvSpPr>
          <p:cNvPr id="28" name="Text 22"/>
          <p:cNvSpPr/>
          <p:nvPr/>
        </p:nvSpPr>
        <p:spPr>
          <a:xfrm>
            <a:off x="550545" y="5566410"/>
            <a:ext cx="39312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Automated Narratives</a:t>
            </a:r>
            <a:endParaRPr lang="en-US" sz="1600" dirty="0"/>
          </a:p>
        </p:txBody>
      </p:sp>
      <p:sp>
        <p:nvSpPr>
          <p:cNvPr id="29" name="Shape 23"/>
          <p:cNvSpPr/>
          <p:nvPr/>
        </p:nvSpPr>
        <p:spPr>
          <a:xfrm>
            <a:off x="550545" y="2027555"/>
            <a:ext cx="3434080" cy="2746375"/>
          </a:xfrm>
          <a:prstGeom prst="roundRect">
            <a:avLst>
              <a:gd name="adj" fmla="val 8805"/>
            </a:avLst>
          </a:prstGeom>
          <a:solidFill>
            <a:srgbClr val="000000">
              <a:alpha val="0"/>
            </a:srgbClr>
          </a:solidFill>
          <a:ln/>
        </p:spPr>
      </p:sp>
      <p:sp>
        <p:nvSpPr>
          <p:cNvPr id="30" name="Text 24"/>
          <p:cNvSpPr/>
          <p:nvPr/>
        </p:nvSpPr>
        <p:spPr>
          <a:xfrm>
            <a:off x="550545" y="202755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Excel Copilot converts budget vs actual tables into plain-English commentary, highlighting drivers of unfavorable variances and suggesting corrective actions.</a:t>
            </a:r>
            <a:endParaRPr lang="en-US" sz="1600" dirty="0"/>
          </a:p>
        </p:txBody>
      </p:sp>
      <p:sp>
        <p:nvSpPr>
          <p:cNvPr id="31" name="Text 25"/>
          <p:cNvSpPr/>
          <p:nvPr/>
        </p:nvSpPr>
        <p:spPr>
          <a:xfrm>
            <a:off x="4354830" y="5561330"/>
            <a:ext cx="39312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Consistent Reporting</a:t>
            </a:r>
            <a:endParaRPr lang="en-US" sz="1600" dirty="0"/>
          </a:p>
        </p:txBody>
      </p:sp>
      <p:sp>
        <p:nvSpPr>
          <p:cNvPr id="32" name="Shape 26"/>
          <p:cNvSpPr/>
          <p:nvPr/>
        </p:nvSpPr>
        <p:spPr>
          <a:xfrm>
            <a:off x="4354830" y="2022475"/>
            <a:ext cx="3434080" cy="2746375"/>
          </a:xfrm>
          <a:prstGeom prst="roundRect">
            <a:avLst>
              <a:gd name="adj" fmla="val 8805"/>
            </a:avLst>
          </a:prstGeom>
          <a:solidFill>
            <a:srgbClr val="000000">
              <a:alpha val="0"/>
            </a:srgbClr>
          </a:solidFill>
          <a:ln/>
        </p:spPr>
      </p:sp>
      <p:sp>
        <p:nvSpPr>
          <p:cNvPr id="33" name="Text 27"/>
          <p:cNvSpPr/>
          <p:nvPr/>
        </p:nvSpPr>
        <p:spPr>
          <a:xfrm>
            <a:off x="4354830" y="202247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Automated variance narratives ensure consistent and transparent reporting, reducing the time and effort required for month-end report writing.</a:t>
            </a:r>
            <a:endParaRPr lang="en-US" sz="1600" dirty="0"/>
          </a:p>
        </p:txBody>
      </p:sp>
      <p:sp>
        <p:nvSpPr>
          <p:cNvPr id="34" name="Text 28"/>
          <p:cNvSpPr/>
          <p:nvPr/>
        </p:nvSpPr>
        <p:spPr>
          <a:xfrm>
            <a:off x="8148955" y="5561330"/>
            <a:ext cx="393128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Data-Driven Insights</a:t>
            </a:r>
            <a:endParaRPr lang="en-US" sz="1600" dirty="0"/>
          </a:p>
        </p:txBody>
      </p:sp>
      <p:sp>
        <p:nvSpPr>
          <p:cNvPr id="35" name="Shape 29"/>
          <p:cNvSpPr/>
          <p:nvPr/>
        </p:nvSpPr>
        <p:spPr>
          <a:xfrm>
            <a:off x="8148955" y="2022475"/>
            <a:ext cx="3434080" cy="2746375"/>
          </a:xfrm>
          <a:prstGeom prst="roundRect">
            <a:avLst>
              <a:gd name="adj" fmla="val 8805"/>
            </a:avLst>
          </a:prstGeom>
          <a:solidFill>
            <a:srgbClr val="000000">
              <a:alpha val="0"/>
            </a:srgbClr>
          </a:solidFill>
          <a:ln/>
        </p:spPr>
      </p:sp>
      <p:sp>
        <p:nvSpPr>
          <p:cNvPr id="36" name="Text 30"/>
          <p:cNvSpPr/>
          <p:nvPr/>
        </p:nvSpPr>
        <p:spPr>
          <a:xfrm>
            <a:off x="8148955" y="2022475"/>
            <a:ext cx="3434080" cy="2746375"/>
          </a:xfrm>
          <a:prstGeom prst="rect">
            <a:avLst/>
          </a:prstGeom>
          <a:noFill/>
          <a:ln/>
        </p:spPr>
        <p:txBody>
          <a:bodyPr wrap="square" lIns="45720" tIns="91440" rIns="91440" bIns="45720" rtlCol="0" anchor="ctr"/>
          <a:lstStyle/>
          <a:p>
            <a:pPr>
              <a:lnSpc>
                <a:spcPct val="130000"/>
              </a:lnSpc>
            </a:pPr>
            <a:r>
              <a:rPr lang="en-US" sz="1600" dirty="0">
                <a:solidFill>
                  <a:srgbClr val="FFFFFF"/>
                </a:solidFill>
                <a:latin typeface="MiSans" pitchFamily="34" charset="0"/>
                <a:ea typeface="MiSans" pitchFamily="34" charset="-122"/>
                <a:cs typeface="MiSans" pitchFamily="34" charset="-120"/>
              </a:rPr>
              <a:t>By providing clear explanations of variances, AI helps stakeholders understand financial performance and make informed decisions.</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Tax &amp; Audit Aid</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07</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03-d3ce46os8jdo4os5dcs0.png"/>
          <p:cNvPicPr>
            <a:picLocks noChangeAspect="1"/>
          </p:cNvPicPr>
          <p:nvPr/>
        </p:nvPicPr>
        <p:blipFill>
          <a:blip r:embed="rId3"/>
          <a:stretch>
            <a:fillRect/>
          </a:stretch>
        </p:blipFill>
        <p:spPr>
          <a:xfrm>
            <a:off x="6004560" y="1418590"/>
            <a:ext cx="6193790" cy="5443855"/>
          </a:xfrm>
          <a:prstGeom prst="rect">
            <a:avLst/>
          </a:prstGeom>
        </p:spPr>
      </p:pic>
      <p:sp>
        <p:nvSpPr>
          <p:cNvPr id="11" name="Shape 8"/>
          <p:cNvSpPr/>
          <p:nvPr/>
        </p:nvSpPr>
        <p:spPr>
          <a:xfrm>
            <a:off x="11456035" y="592138"/>
            <a:ext cx="351155" cy="43815"/>
          </a:xfrm>
          <a:prstGeom prst="roundRect">
            <a:avLst>
              <a:gd name="adj" fmla="val 50000"/>
            </a:avLst>
          </a:prstGeom>
          <a:solidFill>
            <a:srgbClr val="D3BDA6"/>
          </a:solidFill>
          <a:ln/>
        </p:spPr>
      </p:sp>
      <p:sp>
        <p:nvSpPr>
          <p:cNvPr id="12"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456035" y="712153"/>
            <a:ext cx="351155" cy="43815"/>
          </a:xfrm>
          <a:prstGeom prst="roundRect">
            <a:avLst>
              <a:gd name="adj" fmla="val 50000"/>
            </a:avLst>
          </a:prstGeom>
          <a:solidFill>
            <a:srgbClr val="D3BDA6"/>
          </a:solidFill>
          <a:ln/>
        </p:spPr>
      </p:sp>
      <p:sp>
        <p:nvSpPr>
          <p:cNvPr id="14"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456035" y="832168"/>
            <a:ext cx="351155" cy="43815"/>
          </a:xfrm>
          <a:prstGeom prst="roundRect">
            <a:avLst>
              <a:gd name="adj" fmla="val 50000"/>
            </a:avLst>
          </a:prstGeom>
          <a:solidFill>
            <a:srgbClr val="D3BDA6"/>
          </a:solidFill>
          <a:ln/>
        </p:spPr>
      </p:sp>
      <p:sp>
        <p:nvSpPr>
          <p:cNvPr id="16"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Classifies Transactions for Tax</a:t>
            </a:r>
            <a:endParaRPr lang="en-US" sz="1600" dirty="0"/>
          </a:p>
        </p:txBody>
      </p:sp>
      <p:pic>
        <p:nvPicPr>
          <p:cNvPr id="18" name="Image 1" descr="https://kimi-img.moonshot.cn/pub/slides/slides_tmpl/image/25-09-28-15:22:04-d3ce470s8jdo4os5dct0.png"/>
          <p:cNvPicPr>
            <a:picLocks noChangeAspect="1"/>
          </p:cNvPicPr>
          <p:nvPr/>
        </p:nvPicPr>
        <p:blipFill>
          <a:blip r:embed="rId4"/>
          <a:srcRect l="6" r="6"/>
          <a:stretch/>
        </p:blipFill>
        <p:spPr>
          <a:xfrm>
            <a:off x="6919595" y="1585595"/>
            <a:ext cx="5272405" cy="5272405"/>
          </a:xfrm>
          <a:prstGeom prst="rect">
            <a:avLst/>
          </a:prstGeom>
        </p:spPr>
      </p:pic>
      <p:sp>
        <p:nvSpPr>
          <p:cNvPr id="19" name="Text 15"/>
          <p:cNvSpPr/>
          <p:nvPr/>
        </p:nvSpPr>
        <p:spPr>
          <a:xfrm>
            <a:off x="874395" y="2063115"/>
            <a:ext cx="5084445" cy="623570"/>
          </a:xfrm>
          <a:prstGeom prst="rect">
            <a:avLst/>
          </a:prstGeom>
          <a:noFill/>
          <a:ln/>
        </p:spPr>
        <p:txBody>
          <a:bodyPr wrap="square" lIns="91440" tIns="45720" rIns="91440" bIns="45720" rtlCol="0" anchor="t"/>
          <a:lstStyle/>
          <a:p>
            <a:pPr>
              <a:lnSpc>
                <a:spcPct val="100000"/>
              </a:lnSpc>
            </a:pPr>
            <a:r>
              <a:rPr lang="en-US" sz="2400" b="1" dirty="0">
                <a:solidFill>
                  <a:srgbClr val="000000"/>
                </a:solidFill>
                <a:latin typeface="MiSans" pitchFamily="34" charset="0"/>
                <a:ea typeface="MiSans" pitchFamily="34" charset="-122"/>
                <a:cs typeface="MiSans" pitchFamily="34" charset="-120"/>
              </a:rPr>
              <a:t>Tax Compliance</a:t>
            </a:r>
            <a:endParaRPr lang="en-US" sz="1600" dirty="0"/>
          </a:p>
        </p:txBody>
      </p:sp>
      <p:sp>
        <p:nvSpPr>
          <p:cNvPr id="20" name="Text 16"/>
          <p:cNvSpPr/>
          <p:nvPr/>
        </p:nvSpPr>
        <p:spPr>
          <a:xfrm>
            <a:off x="874395" y="2665095"/>
            <a:ext cx="5084445" cy="3124200"/>
          </a:xfrm>
          <a:prstGeom prst="rect">
            <a:avLst/>
          </a:prstGeom>
          <a:noFill/>
          <a:ln/>
        </p:spPr>
        <p:txBody>
          <a:bodyPr wrap="square" lIns="91440" tIns="45720" rIns="91440" bIns="45720" rtlCol="0" anchor="t"/>
          <a:lstStyle/>
          <a:p>
            <a:pPr>
              <a:lnSpc>
                <a:spcPct val="150000"/>
              </a:lnSpc>
            </a:pPr>
            <a:r>
              <a:rPr lang="en-US" sz="1800" dirty="0">
                <a:solidFill>
                  <a:srgbClr val="000000"/>
                </a:solidFill>
                <a:latin typeface="MiSans" pitchFamily="34" charset="0"/>
                <a:ea typeface="MiSans" pitchFamily="34" charset="-122"/>
                <a:cs typeface="MiSans" pitchFamily="34" charset="-120"/>
              </a:rPr>
              <a:t>AI tools like Avalara and Vertex assign correct tax codes to transactions, ensuring compliance and reducing errors in tax reporting.</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6200000">
            <a:off x="5710555" y="3178175"/>
            <a:ext cx="2053590" cy="2053590"/>
          </a:xfrm>
          <a:prstGeom prst="teardrop">
            <a:avLst>
              <a:gd name="adj" fmla="val 100000"/>
            </a:avLst>
          </a:prstGeom>
          <a:solidFill>
            <a:srgbClr val="AB8A7D"/>
          </a:solidFill>
          <a:ln/>
        </p:spPr>
      </p:sp>
      <p:sp>
        <p:nvSpPr>
          <p:cNvPr id="5" name="Text 3"/>
          <p:cNvSpPr/>
          <p:nvPr/>
        </p:nvSpPr>
        <p:spPr>
          <a:xfrm rot="16200000">
            <a:off x="5710555" y="3178175"/>
            <a:ext cx="2053590" cy="20535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10800000">
            <a:off x="5710555" y="1645920"/>
            <a:ext cx="1462405" cy="1460500"/>
          </a:xfrm>
          <a:prstGeom prst="teardrop">
            <a:avLst>
              <a:gd name="adj" fmla="val 100000"/>
            </a:avLst>
          </a:prstGeom>
          <a:solidFill>
            <a:srgbClr val="D3BDA6"/>
          </a:solidFill>
          <a:ln/>
        </p:spPr>
      </p:sp>
      <p:sp>
        <p:nvSpPr>
          <p:cNvPr id="7" name="Text 5"/>
          <p:cNvSpPr/>
          <p:nvPr/>
        </p:nvSpPr>
        <p:spPr>
          <a:xfrm rot="10800000">
            <a:off x="5710555" y="1645920"/>
            <a:ext cx="1462405" cy="1460500"/>
          </a:xfrm>
          <a:prstGeom prst="rect">
            <a:avLst/>
          </a:prstGeom>
          <a:noFill/>
          <a:ln/>
        </p:spPr>
        <p:txBody>
          <a:bodyPr wrap="square" lIns="35941" tIns="91440" rIns="35941" bIns="45720" rtlCol="0" anchor="ctr"/>
          <a:lstStyle/>
          <a:p>
            <a:pPr>
              <a:lnSpc>
                <a:spcPct val="100000"/>
              </a:lnSpc>
            </a:pPr>
            <a:endParaRPr lang="en-US" sz="1600" dirty="0"/>
          </a:p>
        </p:txBody>
      </p:sp>
      <p:sp>
        <p:nvSpPr>
          <p:cNvPr id="8" name="Shape 6"/>
          <p:cNvSpPr/>
          <p:nvPr/>
        </p:nvSpPr>
        <p:spPr>
          <a:xfrm>
            <a:off x="4422140" y="3178175"/>
            <a:ext cx="1213485" cy="1214755"/>
          </a:xfrm>
          <a:prstGeom prst="teardrop">
            <a:avLst>
              <a:gd name="adj" fmla="val 100000"/>
            </a:avLst>
          </a:prstGeom>
          <a:solidFill>
            <a:srgbClr val="CDB9B1"/>
          </a:solidFill>
          <a:ln/>
        </p:spPr>
      </p:sp>
      <p:sp>
        <p:nvSpPr>
          <p:cNvPr id="9" name="Text 7"/>
          <p:cNvSpPr/>
          <p:nvPr/>
        </p:nvSpPr>
        <p:spPr>
          <a:xfrm>
            <a:off x="4422140" y="3178175"/>
            <a:ext cx="1213485" cy="1214755"/>
          </a:xfrm>
          <a:prstGeom prst="rect">
            <a:avLst/>
          </a:prstGeom>
          <a:noFill/>
          <a:ln/>
        </p:spPr>
        <p:txBody>
          <a:bodyPr wrap="square" lIns="72009" tIns="91440" rIns="107950" bIns="45720" rtlCol="0" anchor="ctr"/>
          <a:lstStyle/>
          <a:p>
            <a:pPr>
              <a:lnSpc>
                <a:spcPct val="100000"/>
              </a:lnSpc>
            </a:pPr>
            <a:endParaRPr lang="en-US" sz="1600" dirty="0"/>
          </a:p>
        </p:txBody>
      </p:sp>
      <p:sp>
        <p:nvSpPr>
          <p:cNvPr id="10" name="Shape 8"/>
          <p:cNvSpPr/>
          <p:nvPr/>
        </p:nvSpPr>
        <p:spPr>
          <a:xfrm rot="5400000">
            <a:off x="4170045" y="1660525"/>
            <a:ext cx="1460500" cy="1460500"/>
          </a:xfrm>
          <a:prstGeom prst="teardrop">
            <a:avLst>
              <a:gd name="adj" fmla="val 100000"/>
            </a:avLst>
          </a:prstGeom>
          <a:solidFill>
            <a:srgbClr val="E9D2AF"/>
          </a:solidFill>
          <a:ln/>
        </p:spPr>
      </p:sp>
      <p:sp>
        <p:nvSpPr>
          <p:cNvPr id="11" name="Text 9"/>
          <p:cNvSpPr/>
          <p:nvPr/>
        </p:nvSpPr>
        <p:spPr>
          <a:xfrm rot="5400000">
            <a:off x="4170045" y="1660525"/>
            <a:ext cx="1460500" cy="1460500"/>
          </a:xfrm>
          <a:prstGeom prst="rect">
            <a:avLst/>
          </a:prstGeom>
          <a:noFill/>
          <a:ln/>
        </p:spPr>
        <p:txBody>
          <a:bodyPr wrap="square" lIns="35941" tIns="107950" rIns="0" bIns="45720" rtlCol="0" anchor="ctr"/>
          <a:lstStyle/>
          <a:p>
            <a:pPr>
              <a:lnSpc>
                <a:spcPct val="100000"/>
              </a:lnSpc>
            </a:pPr>
            <a:endParaRPr lang="en-US" sz="1600" dirty="0"/>
          </a:p>
        </p:txBody>
      </p:sp>
      <p:pic>
        <p:nvPicPr>
          <p:cNvPr id="12" name="Image 0" descr="https://kimi-img.moonshot.cn/pub/slides/slides_tmpl/image/25-09-28-15:22:16-d3ce4a0s8jdo4os5ddg0.png"/>
          <p:cNvPicPr>
            <a:picLocks noChangeAspect="1"/>
          </p:cNvPicPr>
          <p:nvPr/>
        </p:nvPicPr>
        <p:blipFill>
          <a:blip r:embed="rId3"/>
          <a:stretch>
            <a:fillRect/>
          </a:stretch>
        </p:blipFill>
        <p:spPr>
          <a:xfrm>
            <a:off x="4740275" y="2121535"/>
            <a:ext cx="323215" cy="542290"/>
          </a:xfrm>
          <a:prstGeom prst="rect">
            <a:avLst/>
          </a:prstGeom>
        </p:spPr>
      </p:pic>
      <p:pic>
        <p:nvPicPr>
          <p:cNvPr id="13" name="Image 1" descr="https://kimi-img.moonshot.cn/pub/slides/slides_tmpl/image/25-09-28-15:22:16-d3ce4a0s8jdo4os5ddi0.png"/>
          <p:cNvPicPr>
            <a:picLocks noChangeAspect="1"/>
          </p:cNvPicPr>
          <p:nvPr/>
        </p:nvPicPr>
        <p:blipFill>
          <a:blip r:embed="rId4"/>
          <a:stretch>
            <a:fillRect/>
          </a:stretch>
        </p:blipFill>
        <p:spPr>
          <a:xfrm>
            <a:off x="4814570" y="3552190"/>
            <a:ext cx="433070" cy="463550"/>
          </a:xfrm>
          <a:prstGeom prst="rect">
            <a:avLst/>
          </a:prstGeom>
        </p:spPr>
      </p:pic>
      <p:pic>
        <p:nvPicPr>
          <p:cNvPr id="14" name="Image 2" descr="https://kimi-img.moonshot.cn/pub/slides/slides_tmpl/image/25-09-28-15:22:16-d3ce4a0s8jdo4os5ddhg.png"/>
          <p:cNvPicPr>
            <a:picLocks noChangeAspect="1"/>
          </p:cNvPicPr>
          <p:nvPr/>
        </p:nvPicPr>
        <p:blipFill>
          <a:blip r:embed="rId5"/>
          <a:stretch>
            <a:fillRect/>
          </a:stretch>
        </p:blipFill>
        <p:spPr>
          <a:xfrm>
            <a:off x="6208395" y="2200275"/>
            <a:ext cx="469265" cy="353695"/>
          </a:xfrm>
          <a:prstGeom prst="rect">
            <a:avLst/>
          </a:prstGeom>
        </p:spPr>
      </p:pic>
      <p:pic>
        <p:nvPicPr>
          <p:cNvPr id="15" name="Image 3" descr="https://kimi-img.moonshot.cn/pub/slides/slides_tmpl/image/25-09-28-15:22:16-d3ce4a0s8jdo4os5ddh0.png"/>
          <p:cNvPicPr>
            <a:picLocks noChangeAspect="1"/>
          </p:cNvPicPr>
          <p:nvPr/>
        </p:nvPicPr>
        <p:blipFill>
          <a:blip r:embed="rId6"/>
          <a:stretch>
            <a:fillRect/>
          </a:stretch>
        </p:blipFill>
        <p:spPr>
          <a:xfrm>
            <a:off x="6504305" y="4076065"/>
            <a:ext cx="469265" cy="402590"/>
          </a:xfrm>
          <a:prstGeom prst="rect">
            <a:avLst/>
          </a:prstGeom>
        </p:spPr>
      </p:pic>
      <p:sp>
        <p:nvSpPr>
          <p:cNvPr id="16" name="Text 10"/>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Audit Risk Scores Every Entry</a:t>
            </a:r>
            <a:endParaRPr lang="en-US" sz="1600" dirty="0"/>
          </a:p>
        </p:txBody>
      </p:sp>
      <p:sp>
        <p:nvSpPr>
          <p:cNvPr id="17" name="Shape 11"/>
          <p:cNvSpPr/>
          <p:nvPr/>
        </p:nvSpPr>
        <p:spPr>
          <a:xfrm>
            <a:off x="712470" y="3729355"/>
            <a:ext cx="3248025" cy="0"/>
          </a:xfrm>
          <a:prstGeom prst="line">
            <a:avLst/>
          </a:prstGeom>
          <a:noFill/>
          <a:ln w="28575">
            <a:solidFill>
              <a:srgbClr val="7E5F3E"/>
            </a:solidFill>
            <a:prstDash val="sysDot"/>
            <a:headEnd type="none"/>
            <a:tailEnd type="none"/>
          </a:ln>
        </p:spPr>
      </p:sp>
      <p:sp>
        <p:nvSpPr>
          <p:cNvPr id="18" name="Shape 12"/>
          <p:cNvSpPr/>
          <p:nvPr/>
        </p:nvSpPr>
        <p:spPr>
          <a:xfrm>
            <a:off x="8321675" y="3729355"/>
            <a:ext cx="3248025" cy="0"/>
          </a:xfrm>
          <a:prstGeom prst="line">
            <a:avLst/>
          </a:prstGeom>
          <a:noFill/>
          <a:ln w="28575">
            <a:solidFill>
              <a:srgbClr val="7E5F3E"/>
            </a:solidFill>
            <a:prstDash val="sysDot"/>
            <a:headEnd type="none"/>
            <a:tailEnd type="none"/>
          </a:ln>
        </p:spPr>
      </p:sp>
      <p:sp>
        <p:nvSpPr>
          <p:cNvPr id="19" name="Text 13"/>
          <p:cNvSpPr/>
          <p:nvPr/>
        </p:nvSpPr>
        <p:spPr>
          <a:xfrm>
            <a:off x="631190" y="1480820"/>
            <a:ext cx="36576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Risk Scoring</a:t>
            </a:r>
            <a:endParaRPr lang="en-US" sz="1600" dirty="0"/>
          </a:p>
        </p:txBody>
      </p:sp>
      <p:sp>
        <p:nvSpPr>
          <p:cNvPr id="20" name="Text 14"/>
          <p:cNvSpPr/>
          <p:nvPr/>
        </p:nvSpPr>
        <p:spPr>
          <a:xfrm>
            <a:off x="590550" y="1849120"/>
            <a:ext cx="365760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assigns risk scores to each journal entry, helping auditors identify high-risk items for testing and reducing the need for manual sampling.</a:t>
            </a:r>
            <a:endParaRPr lang="en-US" sz="1600" dirty="0"/>
          </a:p>
        </p:txBody>
      </p:sp>
      <p:sp>
        <p:nvSpPr>
          <p:cNvPr id="21" name="Text 15"/>
          <p:cNvSpPr/>
          <p:nvPr/>
        </p:nvSpPr>
        <p:spPr>
          <a:xfrm>
            <a:off x="590550" y="4110355"/>
            <a:ext cx="36576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Continuous Assurance</a:t>
            </a:r>
            <a:endParaRPr lang="en-US" sz="1600" dirty="0"/>
          </a:p>
        </p:txBody>
      </p:sp>
      <p:sp>
        <p:nvSpPr>
          <p:cNvPr id="22" name="Text 16"/>
          <p:cNvSpPr/>
          <p:nvPr/>
        </p:nvSpPr>
        <p:spPr>
          <a:xfrm>
            <a:off x="590550" y="4478655"/>
            <a:ext cx="365760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Continuous monitoring ensures that all transactions are reviewed, providing assurance that financial statements are free from material misstatement.</a:t>
            </a:r>
            <a:endParaRPr lang="en-US" sz="1600" dirty="0"/>
          </a:p>
        </p:txBody>
      </p:sp>
      <p:sp>
        <p:nvSpPr>
          <p:cNvPr id="23" name="Text 17"/>
          <p:cNvSpPr/>
          <p:nvPr/>
        </p:nvSpPr>
        <p:spPr>
          <a:xfrm>
            <a:off x="7764145" y="1607820"/>
            <a:ext cx="36576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Efficient Audit Process</a:t>
            </a:r>
            <a:endParaRPr lang="en-US" sz="1600" dirty="0"/>
          </a:p>
        </p:txBody>
      </p:sp>
      <p:sp>
        <p:nvSpPr>
          <p:cNvPr id="24" name="Text 18"/>
          <p:cNvSpPr/>
          <p:nvPr/>
        </p:nvSpPr>
        <p:spPr>
          <a:xfrm>
            <a:off x="7723505" y="1976120"/>
            <a:ext cx="365760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By focusing on high-risk items, AI helps streamline the audit process, reducing fieldwork timelines and increasing audit quality.</a:t>
            </a:r>
            <a:endParaRPr lang="en-US" sz="1600" dirty="0"/>
          </a:p>
        </p:txBody>
      </p:sp>
      <p:sp>
        <p:nvSpPr>
          <p:cNvPr id="25" name="Text 19"/>
          <p:cNvSpPr/>
          <p:nvPr/>
        </p:nvSpPr>
        <p:spPr>
          <a:xfrm>
            <a:off x="7891145" y="4015740"/>
            <a:ext cx="36576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Data-Driven Insights</a:t>
            </a:r>
            <a:endParaRPr lang="en-US" sz="1600" dirty="0"/>
          </a:p>
        </p:txBody>
      </p:sp>
      <p:sp>
        <p:nvSpPr>
          <p:cNvPr id="26" name="Text 20"/>
          <p:cNvSpPr/>
          <p:nvPr/>
        </p:nvSpPr>
        <p:spPr>
          <a:xfrm>
            <a:off x="7971155" y="4478655"/>
            <a:ext cx="365760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provides data-driven insights that help auditors understand the underlying causes of anomalies and make informed decisions.</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Hands-On Practice</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08</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09-d3ce488s8jdo4os5dd50.jpg"/>
          <p:cNvPicPr>
            <a:picLocks noChangeAspect="1"/>
          </p:cNvPicPr>
          <p:nvPr/>
        </p:nvPicPr>
        <p:blipFill>
          <a:blip r:embed="rId3"/>
          <a:srcRect t="3344" b="3344"/>
          <a:stretch/>
        </p:blipFill>
        <p:spPr>
          <a:xfrm>
            <a:off x="5810885" y="1647825"/>
            <a:ext cx="6351270" cy="2439035"/>
          </a:xfrm>
          <a:prstGeom prst="rect">
            <a:avLst/>
          </a:prstGeom>
        </p:spPr>
      </p:pic>
      <p:sp>
        <p:nvSpPr>
          <p:cNvPr id="5" name="Shape 2"/>
          <p:cNvSpPr/>
          <p:nvPr/>
        </p:nvSpPr>
        <p:spPr>
          <a:xfrm>
            <a:off x="0" y="1615440"/>
            <a:ext cx="5832000" cy="2439670"/>
          </a:xfrm>
          <a:prstGeom prst="rect">
            <a:avLst/>
          </a:prstGeom>
          <a:solidFill>
            <a:srgbClr val="D3BDA6"/>
          </a:solidFill>
          <a:ln/>
        </p:spPr>
      </p:sp>
      <p:sp>
        <p:nvSpPr>
          <p:cNvPr id="6" name="Text 3"/>
          <p:cNvSpPr/>
          <p:nvPr/>
        </p:nvSpPr>
        <p:spPr>
          <a:xfrm>
            <a:off x="0" y="1615440"/>
            <a:ext cx="5832000" cy="243967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Task Triage Matrix Workshop</a:t>
            </a:r>
            <a:endParaRPr lang="en-US" sz="1600" dirty="0"/>
          </a:p>
        </p:txBody>
      </p:sp>
      <p:sp>
        <p:nvSpPr>
          <p:cNvPr id="8" name="Text 5"/>
          <p:cNvSpPr/>
          <p:nvPr/>
        </p:nvSpPr>
        <p:spPr>
          <a:xfrm>
            <a:off x="629920" y="2017395"/>
            <a:ext cx="4648681"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Task Identification</a:t>
            </a:r>
            <a:endParaRPr lang="en-US" sz="1600" dirty="0"/>
          </a:p>
        </p:txBody>
      </p:sp>
      <p:sp>
        <p:nvSpPr>
          <p:cNvPr id="9" name="Text 6"/>
          <p:cNvSpPr/>
          <p:nvPr/>
        </p:nvSpPr>
        <p:spPr>
          <a:xfrm>
            <a:off x="629920" y="2397760"/>
            <a:ext cx="4813935"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Identify repetitive and data-intensive tasks in accounting workflows, such as invoice entry or bank reconciliation.</a:t>
            </a:r>
            <a:endParaRPr lang="en-US" sz="1600" dirty="0"/>
          </a:p>
        </p:txBody>
      </p:sp>
      <p:sp>
        <p:nvSpPr>
          <p:cNvPr id="10" name="Text 7"/>
          <p:cNvSpPr/>
          <p:nvPr/>
        </p:nvSpPr>
        <p:spPr>
          <a:xfrm>
            <a:off x="629920" y="4316730"/>
            <a:ext cx="4883492"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AI Suitability</a:t>
            </a:r>
            <a:endParaRPr lang="en-US" sz="1600" dirty="0"/>
          </a:p>
        </p:txBody>
      </p:sp>
      <p:sp>
        <p:nvSpPr>
          <p:cNvPr id="11" name="Text 8"/>
          <p:cNvSpPr/>
          <p:nvPr/>
        </p:nvSpPr>
        <p:spPr>
          <a:xfrm>
            <a:off x="629920" y="4616450"/>
            <a:ext cx="4883785"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Evaluate tasks based on repetition, data volume, and error risk to determine their suitability for AI automation.</a:t>
            </a:r>
            <a:endParaRPr lang="en-US" sz="1600" dirty="0"/>
          </a:p>
        </p:txBody>
      </p:sp>
      <p:sp>
        <p:nvSpPr>
          <p:cNvPr id="12" name="Text 9"/>
          <p:cNvSpPr/>
          <p:nvPr/>
        </p:nvSpPr>
        <p:spPr>
          <a:xfrm>
            <a:off x="6191885" y="4316730"/>
            <a:ext cx="4883492"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Pilot Projects</a:t>
            </a:r>
            <a:endParaRPr lang="en-US" sz="1600" dirty="0"/>
          </a:p>
        </p:txBody>
      </p:sp>
      <p:sp>
        <p:nvSpPr>
          <p:cNvPr id="13" name="Text 10"/>
          <p:cNvSpPr/>
          <p:nvPr/>
        </p:nvSpPr>
        <p:spPr>
          <a:xfrm>
            <a:off x="6191885" y="4616450"/>
            <a:ext cx="488378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Select high-impact tasks for AI pilot projects, focusing on areas where time savings and accuracy improvements can be measured.</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AP Anomaly Detection Drill</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678992" y="1943179"/>
            <a:ext cx="1640008" cy="1640683"/>
          </a:xfrm>
          <a:prstGeom prst="ellipse">
            <a:avLst/>
          </a:prstGeom>
          <a:gradFill flip="none" rotWithShape="1">
            <a:gsLst>
              <a:gs pos="0">
                <a:srgbClr val="D3BDA6"/>
              </a:gs>
              <a:gs pos="100000">
                <a:srgbClr val="BFA492"/>
              </a:gs>
            </a:gsLst>
            <a:lin ang="2700000" scaled="1"/>
          </a:gradFill>
          <a:ln/>
        </p:spPr>
      </p:sp>
      <p:sp>
        <p:nvSpPr>
          <p:cNvPr id="20" name="Text 18"/>
          <p:cNvSpPr/>
          <p:nvPr/>
        </p:nvSpPr>
        <p:spPr>
          <a:xfrm>
            <a:off x="678992" y="1943179"/>
            <a:ext cx="1640008" cy="1640683"/>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521970" y="1777365"/>
            <a:ext cx="8998234" cy="1972310"/>
          </a:xfrm>
          <a:prstGeom prst="roundRect">
            <a:avLst>
              <a:gd name="adj" fmla="val 50000"/>
            </a:avLst>
          </a:prstGeom>
          <a:solidFill>
            <a:srgbClr val="000000">
              <a:alpha val="0"/>
            </a:srgbClr>
          </a:solidFill>
          <a:ln w="19050">
            <a:gradFill flip="none" rotWithShape="1">
              <a:gsLst>
                <a:gs pos="0">
                  <a:srgbClr val="B48E67"/>
                </a:gs>
                <a:gs pos="100000">
                  <a:srgbClr val="B48E67">
                    <a:alpha val="0"/>
                  </a:srgbClr>
                </a:gs>
              </a:gsLst>
              <a:lin ang="0" scaled="1"/>
            </a:gradFill>
            <a:prstDash val="solid"/>
          </a:ln>
        </p:spPr>
      </p:sp>
      <p:sp>
        <p:nvSpPr>
          <p:cNvPr id="22" name="Text 20"/>
          <p:cNvSpPr/>
          <p:nvPr/>
        </p:nvSpPr>
        <p:spPr>
          <a:xfrm>
            <a:off x="521970" y="1777365"/>
            <a:ext cx="8998234" cy="197231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7-d3ce47os8jdo4os5dd20.png"/>
          <p:cNvPicPr>
            <a:picLocks noChangeAspect="1"/>
          </p:cNvPicPr>
          <p:nvPr/>
        </p:nvPicPr>
        <p:blipFill>
          <a:blip r:embed="rId3"/>
          <a:srcRect l="112" r="112"/>
          <a:stretch/>
        </p:blipFill>
        <p:spPr>
          <a:xfrm>
            <a:off x="8629650" y="1240790"/>
            <a:ext cx="2834640" cy="4940935"/>
          </a:xfrm>
          <a:prstGeom prst="rect">
            <a:avLst/>
          </a:prstGeom>
        </p:spPr>
      </p:pic>
      <p:sp>
        <p:nvSpPr>
          <p:cNvPr id="24" name="Shape 21"/>
          <p:cNvSpPr/>
          <p:nvPr/>
        </p:nvSpPr>
        <p:spPr>
          <a:xfrm>
            <a:off x="678992" y="4158059"/>
            <a:ext cx="1640008" cy="1640683"/>
          </a:xfrm>
          <a:prstGeom prst="ellipse">
            <a:avLst/>
          </a:prstGeom>
          <a:gradFill flip="none" rotWithShape="1">
            <a:gsLst>
              <a:gs pos="0">
                <a:srgbClr val="D3BDA6"/>
              </a:gs>
              <a:gs pos="100000">
                <a:srgbClr val="BFA492"/>
              </a:gs>
            </a:gsLst>
            <a:lin ang="2700000" scaled="1"/>
          </a:gradFill>
          <a:ln/>
        </p:spPr>
      </p:sp>
      <p:sp>
        <p:nvSpPr>
          <p:cNvPr id="25" name="Text 22"/>
          <p:cNvSpPr/>
          <p:nvPr/>
        </p:nvSpPr>
        <p:spPr>
          <a:xfrm>
            <a:off x="678992" y="4158059"/>
            <a:ext cx="1640008" cy="1640683"/>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521970" y="3992245"/>
            <a:ext cx="8998234" cy="1972310"/>
          </a:xfrm>
          <a:prstGeom prst="roundRect">
            <a:avLst>
              <a:gd name="adj" fmla="val 50000"/>
            </a:avLst>
          </a:prstGeom>
          <a:solidFill>
            <a:srgbClr val="000000">
              <a:alpha val="0"/>
            </a:srgbClr>
          </a:solidFill>
          <a:ln w="19050">
            <a:gradFill flip="none" rotWithShape="1">
              <a:gsLst>
                <a:gs pos="0">
                  <a:srgbClr val="B48E67"/>
                </a:gs>
                <a:gs pos="100000">
                  <a:srgbClr val="B48E67">
                    <a:alpha val="0"/>
                  </a:srgbClr>
                </a:gs>
              </a:gsLst>
              <a:lin ang="0" scaled="1"/>
            </a:gradFill>
            <a:prstDash val="solid"/>
          </a:ln>
        </p:spPr>
      </p:sp>
      <p:sp>
        <p:nvSpPr>
          <p:cNvPr id="27" name="Text 24"/>
          <p:cNvSpPr/>
          <p:nvPr/>
        </p:nvSpPr>
        <p:spPr>
          <a:xfrm>
            <a:off x="521970" y="3992245"/>
            <a:ext cx="8998234" cy="197231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5"/>
          <p:cNvSpPr/>
          <p:nvPr/>
        </p:nvSpPr>
        <p:spPr>
          <a:xfrm>
            <a:off x="731333" y="2266079"/>
            <a:ext cx="1424829" cy="837009"/>
          </a:xfrm>
          <a:prstGeom prst="rect">
            <a:avLst/>
          </a:prstGeom>
          <a:noFill/>
          <a:ln/>
        </p:spPr>
        <p:txBody>
          <a:bodyPr wrap="square" lIns="91440" tIns="45720" rIns="91440" bIns="45720" rtlCol="0" anchor="t">
            <a:spAutoFit/>
          </a:bodyPr>
          <a:lstStyle/>
          <a:p>
            <a:pPr>
              <a:lnSpc>
                <a:spcPct val="100000"/>
              </a:lnSpc>
            </a:pPr>
            <a:r>
              <a:rPr lang="en-US" sz="5400" b="1" dirty="0">
                <a:solidFill>
                  <a:srgbClr val="FFFFFF"/>
                </a:solidFill>
                <a:latin typeface="MiSans" pitchFamily="34" charset="0"/>
                <a:ea typeface="MiSans" pitchFamily="34" charset="-122"/>
                <a:cs typeface="MiSans" pitchFamily="34" charset="-120"/>
              </a:rPr>
              <a:t>01</a:t>
            </a:r>
            <a:endParaRPr lang="en-US" sz="1600" dirty="0"/>
          </a:p>
        </p:txBody>
      </p:sp>
      <p:sp>
        <p:nvSpPr>
          <p:cNvPr id="29" name="Text 26"/>
          <p:cNvSpPr/>
          <p:nvPr/>
        </p:nvSpPr>
        <p:spPr>
          <a:xfrm>
            <a:off x="2457373" y="1901646"/>
            <a:ext cx="7660082"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Anomaly Detection</a:t>
            </a:r>
            <a:endParaRPr lang="en-US" sz="1600" dirty="0"/>
          </a:p>
        </p:txBody>
      </p:sp>
      <p:sp>
        <p:nvSpPr>
          <p:cNvPr id="30" name="Text 27"/>
          <p:cNvSpPr/>
          <p:nvPr/>
        </p:nvSpPr>
        <p:spPr>
          <a:xfrm>
            <a:off x="2457373" y="2330803"/>
            <a:ext cx="5923485"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Use AI tools like Excel Copilot to detect duplicates, summarize vendor spend, and explain unusual spikes in AP data.</a:t>
            </a:r>
            <a:endParaRPr lang="en-US" sz="1600" dirty="0"/>
          </a:p>
        </p:txBody>
      </p:sp>
      <p:sp>
        <p:nvSpPr>
          <p:cNvPr id="31" name="Text 28"/>
          <p:cNvSpPr/>
          <p:nvPr/>
        </p:nvSpPr>
        <p:spPr>
          <a:xfrm>
            <a:off x="731333" y="4480959"/>
            <a:ext cx="1424829" cy="837009"/>
          </a:xfrm>
          <a:prstGeom prst="rect">
            <a:avLst/>
          </a:prstGeom>
          <a:noFill/>
          <a:ln/>
        </p:spPr>
        <p:txBody>
          <a:bodyPr wrap="square" lIns="91440" tIns="45720" rIns="91440" bIns="45720" rtlCol="0" anchor="t">
            <a:spAutoFit/>
          </a:bodyPr>
          <a:lstStyle/>
          <a:p>
            <a:pPr>
              <a:lnSpc>
                <a:spcPct val="100000"/>
              </a:lnSpc>
            </a:pPr>
            <a:r>
              <a:rPr lang="en-US" sz="5400" b="1" dirty="0">
                <a:solidFill>
                  <a:srgbClr val="FFFFFF"/>
                </a:solidFill>
                <a:latin typeface="MiSans" pitchFamily="34" charset="0"/>
                <a:ea typeface="MiSans" pitchFamily="34" charset="-122"/>
                <a:cs typeface="MiSans" pitchFamily="34" charset="-120"/>
              </a:rPr>
              <a:t>02</a:t>
            </a:r>
            <a:endParaRPr lang="en-US" sz="1600" dirty="0"/>
          </a:p>
        </p:txBody>
      </p:sp>
      <p:sp>
        <p:nvSpPr>
          <p:cNvPr id="32" name="Text 29"/>
          <p:cNvSpPr/>
          <p:nvPr/>
        </p:nvSpPr>
        <p:spPr>
          <a:xfrm>
            <a:off x="2457373" y="4116526"/>
            <a:ext cx="7660082"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Continuous Prevention</a:t>
            </a:r>
            <a:endParaRPr lang="en-US" sz="1600" dirty="0"/>
          </a:p>
        </p:txBody>
      </p:sp>
      <p:sp>
        <p:nvSpPr>
          <p:cNvPr id="33" name="Text 30"/>
          <p:cNvSpPr/>
          <p:nvPr/>
        </p:nvSpPr>
        <p:spPr>
          <a:xfrm>
            <a:off x="2457373" y="4545683"/>
            <a:ext cx="592348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Experience how AI converts month-end detective work into continuous prevention, strengthening controls and shortening close cycles.</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999095" y="-10160"/>
            <a:ext cx="4205605" cy="6868160"/>
          </a:xfrm>
          <a:prstGeom prst="rect">
            <a:avLst/>
          </a:prstGeom>
          <a:gradFill flip="none" rotWithShape="1">
            <a:gsLst>
              <a:gs pos="0">
                <a:srgbClr val="D3BDA6"/>
              </a:gs>
              <a:gs pos="100000">
                <a:srgbClr val="BFA492"/>
              </a:gs>
            </a:gsLst>
            <a:lin ang="2700000" scaled="1"/>
          </a:gradFill>
          <a:ln/>
        </p:spPr>
      </p:sp>
      <p:sp>
        <p:nvSpPr>
          <p:cNvPr id="11" name="Text 9"/>
          <p:cNvSpPr/>
          <p:nvPr/>
        </p:nvSpPr>
        <p:spPr>
          <a:xfrm>
            <a:off x="7999095" y="-10160"/>
            <a:ext cx="4205605" cy="6868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592138"/>
            <a:ext cx="351155" cy="43815"/>
          </a:xfrm>
          <a:prstGeom prst="roundRect">
            <a:avLst>
              <a:gd name="adj" fmla="val 50000"/>
            </a:avLst>
          </a:prstGeom>
          <a:solidFill>
            <a:srgbClr val="D3BDA6"/>
          </a:solidFill>
          <a:ln/>
        </p:spPr>
      </p:sp>
      <p:sp>
        <p:nvSpPr>
          <p:cNvPr id="13" name="Text 11"/>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712153"/>
            <a:ext cx="351155" cy="43815"/>
          </a:xfrm>
          <a:prstGeom prst="roundRect">
            <a:avLst>
              <a:gd name="adj" fmla="val 50000"/>
            </a:avLst>
          </a:prstGeom>
          <a:solidFill>
            <a:srgbClr val="D3BDA6"/>
          </a:solidFill>
          <a:ln/>
        </p:spPr>
      </p:sp>
      <p:sp>
        <p:nvSpPr>
          <p:cNvPr id="15" name="Text 13"/>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456035" y="832168"/>
            <a:ext cx="351155" cy="43815"/>
          </a:xfrm>
          <a:prstGeom prst="roundRect">
            <a:avLst>
              <a:gd name="adj" fmla="val 50000"/>
            </a:avLst>
          </a:prstGeom>
          <a:solidFill>
            <a:srgbClr val="D3BDA6"/>
          </a:solidFill>
          <a:ln/>
        </p:spPr>
      </p:sp>
      <p:sp>
        <p:nvSpPr>
          <p:cNvPr id="17" name="Text 15"/>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Cash Forecast Simulation Lab</a:t>
            </a:r>
            <a:endParaRPr lang="en-US" sz="1600" dirty="0"/>
          </a:p>
        </p:txBody>
      </p:sp>
      <p:sp>
        <p:nvSpPr>
          <p:cNvPr id="19" name="Shape 17"/>
          <p:cNvSpPr/>
          <p:nvPr/>
        </p:nvSpPr>
        <p:spPr>
          <a:xfrm>
            <a:off x="1285240" y="1640205"/>
            <a:ext cx="9418320" cy="4297680"/>
          </a:xfrm>
          <a:prstGeom prst="roundRect">
            <a:avLst>
              <a:gd name="adj" fmla="val 4609"/>
            </a:avLst>
          </a:prstGeom>
          <a:solidFill>
            <a:srgbClr val="FFFFFF"/>
          </a:solidFill>
          <a:ln w="19050">
            <a:solidFill>
              <a:srgbClr val="D3BDA6"/>
            </a:solidFill>
            <a:prstDash val="solid"/>
          </a:ln>
        </p:spPr>
      </p:sp>
      <p:sp>
        <p:nvSpPr>
          <p:cNvPr id="20" name="Text 18"/>
          <p:cNvSpPr/>
          <p:nvPr/>
        </p:nvSpPr>
        <p:spPr>
          <a:xfrm>
            <a:off x="1285240" y="1640205"/>
            <a:ext cx="9418320" cy="429768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5-d3ce478s8jdo4os5dcvg.png"/>
          <p:cNvPicPr>
            <a:picLocks noChangeAspect="1"/>
          </p:cNvPicPr>
          <p:nvPr/>
        </p:nvPicPr>
        <p:blipFill>
          <a:blip r:embed="rId3"/>
          <a:srcRect t="90" b="90"/>
          <a:stretch/>
        </p:blipFill>
        <p:spPr>
          <a:xfrm>
            <a:off x="6145530" y="1991360"/>
            <a:ext cx="4343400" cy="3510915"/>
          </a:xfrm>
          <a:prstGeom prst="rect">
            <a:avLst/>
          </a:prstGeom>
        </p:spPr>
      </p:pic>
      <p:sp>
        <p:nvSpPr>
          <p:cNvPr id="22" name="Text 19"/>
          <p:cNvSpPr/>
          <p:nvPr/>
        </p:nvSpPr>
        <p:spPr>
          <a:xfrm>
            <a:off x="1773555" y="2047875"/>
            <a:ext cx="388112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Cash Flow Forecasting</a:t>
            </a:r>
            <a:endParaRPr lang="en-US" sz="1600" dirty="0"/>
          </a:p>
        </p:txBody>
      </p:sp>
      <p:sp>
        <p:nvSpPr>
          <p:cNvPr id="23" name="Text 20"/>
          <p:cNvSpPr/>
          <p:nvPr/>
        </p:nvSpPr>
        <p:spPr>
          <a:xfrm>
            <a:off x="1773555" y="2924175"/>
            <a:ext cx="3881120" cy="1783159"/>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Build AI-driven cash-flow models from AR aging and receipt history, predict collection dates, and compare forecasts to actuals to support data-driven decisions.</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Next-Step Playbook</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09</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q0.png"/>
          <p:cNvPicPr>
            <a:picLocks noChangeAspect="1"/>
          </p:cNvPicPr>
          <p:nvPr/>
        </p:nvPicPr>
        <p:blipFill>
          <a:blip r:embed="rId3"/>
          <a:srcRect l="3" r="3"/>
          <a:stretch/>
        </p:blipFill>
        <p:spPr>
          <a:xfrm>
            <a:off x="4445" y="-19050"/>
            <a:ext cx="12215495" cy="6870700"/>
          </a:xfrm>
          <a:prstGeom prst="rect">
            <a:avLst/>
          </a:prstGeom>
        </p:spPr>
      </p:pic>
      <p:sp>
        <p:nvSpPr>
          <p:cNvPr id="3" name="Shape 0"/>
          <p:cNvSpPr/>
          <p:nvPr/>
        </p:nvSpPr>
        <p:spPr>
          <a:xfrm>
            <a:off x="822325" y="1906270"/>
            <a:ext cx="10683875" cy="4160520"/>
          </a:xfrm>
          <a:prstGeom prst="roundRect">
            <a:avLst>
              <a:gd name="adj" fmla="val 7875"/>
            </a:avLst>
          </a:prstGeom>
          <a:solidFill>
            <a:srgbClr val="FFFFFF"/>
          </a:solidFill>
          <a:ln w="19050">
            <a:gradFill flip="none" rotWithShape="1">
              <a:gsLst>
                <a:gs pos="0">
                  <a:srgbClr val="DBB479"/>
                </a:gs>
                <a:gs pos="100000">
                  <a:srgbClr val="AB8A7D"/>
                </a:gs>
              </a:gsLst>
              <a:lin ang="2700000" scaled="1"/>
            </a:gradFill>
            <a:prstDash val="solid"/>
          </a:ln>
        </p:spPr>
      </p:sp>
      <p:sp>
        <p:nvSpPr>
          <p:cNvPr id="4" name="Text 1"/>
          <p:cNvSpPr/>
          <p:nvPr/>
        </p:nvSpPr>
        <p:spPr>
          <a:xfrm>
            <a:off x="822325" y="1906270"/>
            <a:ext cx="10683875" cy="41605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rot="5400000">
            <a:off x="6160135" y="3986530"/>
            <a:ext cx="3527425" cy="0"/>
          </a:xfrm>
          <a:prstGeom prst="line">
            <a:avLst/>
          </a:prstGeom>
          <a:noFill/>
          <a:ln w="19050">
            <a:gradFill flip="none" rotWithShape="1">
              <a:gsLst>
                <a:gs pos="0">
                  <a:srgbClr val="D3BDA6">
                    <a:alpha val="0"/>
                  </a:srgbClr>
                </a:gs>
                <a:gs pos="4000">
                  <a:srgbClr val="D3BDA6">
                    <a:alpha val="0"/>
                  </a:srgbClr>
                </a:gs>
                <a:gs pos="50000">
                  <a:srgbClr val="AB8A7D"/>
                </a:gs>
                <a:gs pos="100000">
                  <a:srgbClr val="D3BDA6">
                    <a:alpha val="0"/>
                  </a:srgbClr>
                </a:gs>
              </a:gsLst>
              <a:lin ang="0" scaled="1"/>
            </a:gradFill>
            <a:prstDash val="solid"/>
            <a:headEnd type="none"/>
            <a:tailEnd type="none"/>
          </a:ln>
        </p:spPr>
      </p:sp>
      <p:sp>
        <p:nvSpPr>
          <p:cNvPr id="6" name="Shape 3"/>
          <p:cNvSpPr/>
          <p:nvPr/>
        </p:nvSpPr>
        <p:spPr>
          <a:xfrm>
            <a:off x="2026285" y="2737485"/>
            <a:ext cx="1239520" cy="1239520"/>
          </a:xfrm>
          <a:prstGeom prst="ellipse">
            <a:avLst/>
          </a:prstGeom>
          <a:gradFill flip="none" rotWithShape="1">
            <a:gsLst>
              <a:gs pos="0">
                <a:srgbClr val="D3BDA6"/>
              </a:gs>
              <a:gs pos="100000">
                <a:srgbClr val="BFA492"/>
              </a:gs>
            </a:gsLst>
            <a:lin ang="16200000" scaled="1"/>
          </a:gradFill>
          <a:ln/>
        </p:spPr>
      </p:sp>
      <p:sp>
        <p:nvSpPr>
          <p:cNvPr id="7" name="Text 4"/>
          <p:cNvSpPr/>
          <p:nvPr/>
        </p:nvSpPr>
        <p:spPr>
          <a:xfrm>
            <a:off x="2026285" y="2737485"/>
            <a:ext cx="1239520" cy="123952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rot="5400000">
            <a:off x="2640965" y="3986530"/>
            <a:ext cx="3527425" cy="0"/>
          </a:xfrm>
          <a:prstGeom prst="line">
            <a:avLst/>
          </a:prstGeom>
          <a:noFill/>
          <a:ln w="19050">
            <a:gradFill flip="none" rotWithShape="1">
              <a:gsLst>
                <a:gs pos="0">
                  <a:srgbClr val="D3BDA6">
                    <a:alpha val="0"/>
                  </a:srgbClr>
                </a:gs>
                <a:gs pos="4000">
                  <a:srgbClr val="D3BDA6">
                    <a:alpha val="0"/>
                  </a:srgbClr>
                </a:gs>
                <a:gs pos="50000">
                  <a:srgbClr val="AB8A7D"/>
                </a:gs>
                <a:gs pos="100000">
                  <a:srgbClr val="D3BDA6">
                    <a:alpha val="0"/>
                  </a:srgbClr>
                </a:gs>
              </a:gsLst>
              <a:lin ang="0" scaled="1"/>
            </a:gradFill>
            <a:prstDash val="solid"/>
            <a:headEnd type="none"/>
            <a:tailEnd type="none"/>
          </a:ln>
        </p:spPr>
      </p:sp>
      <p:sp>
        <p:nvSpPr>
          <p:cNvPr id="9" name="Shape 6"/>
          <p:cNvSpPr/>
          <p:nvPr/>
        </p:nvSpPr>
        <p:spPr>
          <a:xfrm>
            <a:off x="5544820" y="2737485"/>
            <a:ext cx="1239520" cy="1239520"/>
          </a:xfrm>
          <a:prstGeom prst="ellipse">
            <a:avLst/>
          </a:prstGeom>
          <a:gradFill flip="none" rotWithShape="1">
            <a:gsLst>
              <a:gs pos="0">
                <a:srgbClr val="D3BDA6"/>
              </a:gs>
              <a:gs pos="100000">
                <a:srgbClr val="BFA492"/>
              </a:gs>
            </a:gsLst>
            <a:lin ang="16200000" scaled="1"/>
          </a:gradFill>
          <a:ln/>
        </p:spPr>
      </p:sp>
      <p:sp>
        <p:nvSpPr>
          <p:cNvPr id="10" name="Text 7"/>
          <p:cNvSpPr/>
          <p:nvPr/>
        </p:nvSpPr>
        <p:spPr>
          <a:xfrm>
            <a:off x="5544820" y="2737485"/>
            <a:ext cx="1239520" cy="12395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063990" y="2737485"/>
            <a:ext cx="1239520" cy="1239520"/>
          </a:xfrm>
          <a:prstGeom prst="ellipse">
            <a:avLst/>
          </a:prstGeom>
          <a:gradFill flip="none" rotWithShape="1">
            <a:gsLst>
              <a:gs pos="0">
                <a:srgbClr val="D3BDA6"/>
              </a:gs>
              <a:gs pos="100000">
                <a:srgbClr val="BFA492"/>
              </a:gs>
            </a:gsLst>
            <a:lin ang="16200000" scaled="1"/>
          </a:gradFill>
          <a:ln/>
        </p:spPr>
      </p:sp>
      <p:sp>
        <p:nvSpPr>
          <p:cNvPr id="12" name="Text 9"/>
          <p:cNvSpPr/>
          <p:nvPr/>
        </p:nvSpPr>
        <p:spPr>
          <a:xfrm>
            <a:off x="9063990" y="2737485"/>
            <a:ext cx="1239520" cy="12395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p:cNvSpPr/>
          <p:nvPr/>
        </p:nvSpPr>
        <p:spPr>
          <a:xfrm>
            <a:off x="4286885" y="838200"/>
            <a:ext cx="3617595" cy="539115"/>
          </a:xfrm>
          <a:prstGeom prst="rect">
            <a:avLst/>
          </a:prstGeom>
          <a:noFill/>
          <a:ln/>
        </p:spPr>
        <p:txBody>
          <a:bodyPr wrap="square" lIns="0" tIns="0" rIns="0" bIns="0" rtlCol="0" anchor="ctr"/>
          <a:lstStyle/>
          <a:p>
            <a:pPr algn="ctr">
              <a:lnSpc>
                <a:spcPct val="100000"/>
              </a:lnSpc>
            </a:pPr>
            <a:r>
              <a:rPr lang="en-US" sz="4000" b="1" dirty="0">
                <a:solidFill>
                  <a:srgbClr val="595959"/>
                </a:solidFill>
                <a:latin typeface="MiSans" pitchFamily="34" charset="0"/>
                <a:ea typeface="MiSans" pitchFamily="34" charset="-122"/>
                <a:cs typeface="MiSans" pitchFamily="34" charset="-120"/>
              </a:rPr>
              <a:t>CONTENTS</a:t>
            </a:r>
            <a:endParaRPr lang="en-US" sz="1600" dirty="0"/>
          </a:p>
        </p:txBody>
      </p:sp>
      <p:sp>
        <p:nvSpPr>
          <p:cNvPr id="14" name="Text 11"/>
          <p:cNvSpPr/>
          <p:nvPr/>
        </p:nvSpPr>
        <p:spPr>
          <a:xfrm>
            <a:off x="2125345" y="3004185"/>
            <a:ext cx="1041400" cy="613767"/>
          </a:xfrm>
          <a:prstGeom prst="rect">
            <a:avLst/>
          </a:prstGeom>
          <a:noFill/>
          <a:ln/>
        </p:spPr>
        <p:txBody>
          <a:bodyPr wrap="square" lIns="91440" tIns="45720" rIns="91440" bIns="45720" rtlCol="0" anchor="t">
            <a:spAutoFit/>
          </a:bodyPr>
          <a:lstStyle/>
          <a:p>
            <a:pPr algn="ctr">
              <a:lnSpc>
                <a:spcPct val="100000"/>
              </a:lnSpc>
            </a:pPr>
            <a:r>
              <a:rPr lang="en-US" sz="4000" b="1" dirty="0">
                <a:solidFill>
                  <a:srgbClr val="FFFFFF"/>
                </a:solidFill>
                <a:latin typeface="MiSans" pitchFamily="34" charset="0"/>
                <a:ea typeface="MiSans" pitchFamily="34" charset="-122"/>
                <a:cs typeface="MiSans" pitchFamily="34" charset="-120"/>
              </a:rPr>
              <a:t>01</a:t>
            </a:r>
            <a:endParaRPr lang="en-US" sz="1600" dirty="0"/>
          </a:p>
        </p:txBody>
      </p:sp>
      <p:sp>
        <p:nvSpPr>
          <p:cNvPr id="15" name="Text 12"/>
          <p:cNvSpPr/>
          <p:nvPr/>
        </p:nvSpPr>
        <p:spPr>
          <a:xfrm>
            <a:off x="1167765" y="4282440"/>
            <a:ext cx="295592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1A1A1A"/>
                </a:solidFill>
                <a:latin typeface="MiSans" pitchFamily="34" charset="0"/>
                <a:ea typeface="MiSans" pitchFamily="34" charset="-122"/>
                <a:cs typeface="MiSans" pitchFamily="34" charset="-120"/>
              </a:rPr>
              <a:t>Tax &amp; Audit Aid</a:t>
            </a:r>
            <a:endParaRPr lang="en-US" sz="1600" dirty="0"/>
          </a:p>
        </p:txBody>
      </p:sp>
      <p:sp>
        <p:nvSpPr>
          <p:cNvPr id="16" name="Text 13"/>
          <p:cNvSpPr/>
          <p:nvPr/>
        </p:nvSpPr>
        <p:spPr>
          <a:xfrm>
            <a:off x="5643880" y="3004185"/>
            <a:ext cx="1041400" cy="613767"/>
          </a:xfrm>
          <a:prstGeom prst="rect">
            <a:avLst/>
          </a:prstGeom>
          <a:noFill/>
          <a:ln/>
        </p:spPr>
        <p:txBody>
          <a:bodyPr wrap="square" lIns="91440" tIns="45720" rIns="91440" bIns="45720" rtlCol="0" anchor="t">
            <a:spAutoFit/>
          </a:bodyPr>
          <a:lstStyle/>
          <a:p>
            <a:pPr algn="ctr">
              <a:lnSpc>
                <a:spcPct val="100000"/>
              </a:lnSpc>
            </a:pPr>
            <a:r>
              <a:rPr lang="en-US" sz="4000" b="1" dirty="0">
                <a:solidFill>
                  <a:srgbClr val="FFFFFF"/>
                </a:solidFill>
                <a:latin typeface="MiSans" pitchFamily="34" charset="0"/>
                <a:ea typeface="MiSans" pitchFamily="34" charset="-122"/>
                <a:cs typeface="MiSans" pitchFamily="34" charset="-120"/>
              </a:rPr>
              <a:t>02</a:t>
            </a:r>
            <a:endParaRPr lang="en-US" sz="1600" dirty="0"/>
          </a:p>
        </p:txBody>
      </p:sp>
      <p:sp>
        <p:nvSpPr>
          <p:cNvPr id="17" name="Text 14"/>
          <p:cNvSpPr/>
          <p:nvPr/>
        </p:nvSpPr>
        <p:spPr>
          <a:xfrm>
            <a:off x="4686300" y="4282440"/>
            <a:ext cx="2955925" cy="903684"/>
          </a:xfrm>
          <a:prstGeom prst="rect">
            <a:avLst/>
          </a:prstGeom>
          <a:noFill/>
          <a:ln/>
        </p:spPr>
        <p:txBody>
          <a:bodyPr wrap="square" lIns="91440" tIns="45720" rIns="91440" bIns="45720" rtlCol="0" anchor="t">
            <a:spAutoFit/>
          </a:bodyPr>
          <a:lstStyle/>
          <a:p>
            <a:pPr>
              <a:lnSpc>
                <a:spcPct val="100000"/>
              </a:lnSpc>
            </a:pPr>
            <a:r>
              <a:rPr lang="en-US" sz="2800" b="1" dirty="0">
                <a:solidFill>
                  <a:srgbClr val="1A1A1A"/>
                </a:solidFill>
                <a:latin typeface="MiSans" pitchFamily="34" charset="0"/>
                <a:ea typeface="MiSans" pitchFamily="34" charset="-122"/>
                <a:cs typeface="MiSans" pitchFamily="34" charset="-120"/>
              </a:rPr>
              <a:t>Hands-On Practice</a:t>
            </a:r>
            <a:endParaRPr lang="en-US" sz="1600" dirty="0"/>
          </a:p>
        </p:txBody>
      </p:sp>
      <p:sp>
        <p:nvSpPr>
          <p:cNvPr id="18" name="Text 15"/>
          <p:cNvSpPr/>
          <p:nvPr/>
        </p:nvSpPr>
        <p:spPr>
          <a:xfrm>
            <a:off x="9163050" y="3004185"/>
            <a:ext cx="1041400" cy="613767"/>
          </a:xfrm>
          <a:prstGeom prst="rect">
            <a:avLst/>
          </a:prstGeom>
          <a:noFill/>
          <a:ln/>
        </p:spPr>
        <p:txBody>
          <a:bodyPr wrap="square" lIns="91440" tIns="45720" rIns="91440" bIns="45720" rtlCol="0" anchor="t">
            <a:spAutoFit/>
          </a:bodyPr>
          <a:lstStyle/>
          <a:p>
            <a:pPr algn="ctr">
              <a:lnSpc>
                <a:spcPct val="100000"/>
              </a:lnSpc>
            </a:pPr>
            <a:r>
              <a:rPr lang="en-US" sz="4000" b="1" dirty="0">
                <a:solidFill>
                  <a:srgbClr val="FFFFFF"/>
                </a:solidFill>
                <a:latin typeface="MiSans" pitchFamily="34" charset="0"/>
                <a:ea typeface="MiSans" pitchFamily="34" charset="-122"/>
                <a:cs typeface="MiSans" pitchFamily="34" charset="-120"/>
              </a:rPr>
              <a:t>03</a:t>
            </a:r>
            <a:endParaRPr lang="en-US" sz="1600" dirty="0"/>
          </a:p>
        </p:txBody>
      </p:sp>
      <p:sp>
        <p:nvSpPr>
          <p:cNvPr id="19" name="Text 16"/>
          <p:cNvSpPr/>
          <p:nvPr/>
        </p:nvSpPr>
        <p:spPr>
          <a:xfrm>
            <a:off x="8205470" y="4282440"/>
            <a:ext cx="2955925" cy="903684"/>
          </a:xfrm>
          <a:prstGeom prst="rect">
            <a:avLst/>
          </a:prstGeom>
          <a:noFill/>
          <a:ln/>
        </p:spPr>
        <p:txBody>
          <a:bodyPr wrap="square" lIns="91440" tIns="45720" rIns="91440" bIns="45720" rtlCol="0" anchor="t">
            <a:spAutoFit/>
          </a:bodyPr>
          <a:lstStyle/>
          <a:p>
            <a:pPr>
              <a:lnSpc>
                <a:spcPct val="100000"/>
              </a:lnSpc>
            </a:pPr>
            <a:r>
              <a:rPr lang="en-US" sz="2800" b="1" dirty="0">
                <a:solidFill>
                  <a:srgbClr val="1A1A1A"/>
                </a:solidFill>
                <a:latin typeface="MiSans" pitchFamily="34" charset="0"/>
                <a:ea typeface="MiSans" pitchFamily="34" charset="-122"/>
                <a:cs typeface="MiSans" pitchFamily="34" charset="-120"/>
              </a:rPr>
              <a:t>Next-Step Playbook</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Pilot-to-Scale Roadmap</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765493" y="1757680"/>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0" name="Text 18"/>
          <p:cNvSpPr/>
          <p:nvPr/>
        </p:nvSpPr>
        <p:spPr>
          <a:xfrm>
            <a:off x="765493"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8406448" y="1757680"/>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2" name="Text 20"/>
          <p:cNvSpPr/>
          <p:nvPr/>
        </p:nvSpPr>
        <p:spPr>
          <a:xfrm>
            <a:off x="8406448"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7-d3ce47os8jdo4os5dd10.png"/>
          <p:cNvPicPr>
            <a:picLocks noChangeAspect="1"/>
          </p:cNvPicPr>
          <p:nvPr/>
        </p:nvPicPr>
        <p:blipFill>
          <a:blip r:embed="rId3"/>
          <a:srcRect l="16" r="16"/>
          <a:stretch/>
        </p:blipFill>
        <p:spPr>
          <a:xfrm>
            <a:off x="4090988" y="1426845"/>
            <a:ext cx="4010025" cy="4912360"/>
          </a:xfrm>
          <a:prstGeom prst="roundRect">
            <a:avLst>
              <a:gd name="adj" fmla="val 6367"/>
            </a:avLst>
          </a:prstGeom>
        </p:spPr>
      </p:pic>
      <p:sp>
        <p:nvSpPr>
          <p:cNvPr id="24" name="Text 21"/>
          <p:cNvSpPr/>
          <p:nvPr/>
        </p:nvSpPr>
        <p:spPr>
          <a:xfrm>
            <a:off x="872173" y="2066290"/>
            <a:ext cx="280797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Pilot Projects</a:t>
            </a:r>
            <a:endParaRPr lang="en-US" sz="1600" dirty="0"/>
          </a:p>
        </p:txBody>
      </p:sp>
      <p:sp>
        <p:nvSpPr>
          <p:cNvPr id="25" name="Text 22"/>
          <p:cNvSpPr/>
          <p:nvPr/>
        </p:nvSpPr>
        <p:spPr>
          <a:xfrm>
            <a:off x="872173" y="2838450"/>
            <a:ext cx="280797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Start with a single high-volume task like invoice capture, define baseline metrics, and run a pilot to measure ROI and gather feedback.</a:t>
            </a:r>
            <a:endParaRPr lang="en-US" sz="1600" dirty="0"/>
          </a:p>
        </p:txBody>
      </p:sp>
      <p:sp>
        <p:nvSpPr>
          <p:cNvPr id="26" name="Text 23"/>
          <p:cNvSpPr/>
          <p:nvPr/>
        </p:nvSpPr>
        <p:spPr>
          <a:xfrm>
            <a:off x="8513128" y="2066290"/>
            <a:ext cx="280797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Scale Adoption</a:t>
            </a:r>
            <a:endParaRPr lang="en-US" sz="1600" dirty="0"/>
          </a:p>
        </p:txBody>
      </p:sp>
      <p:sp>
        <p:nvSpPr>
          <p:cNvPr id="27" name="Text 24"/>
          <p:cNvSpPr/>
          <p:nvPr/>
        </p:nvSpPr>
        <p:spPr>
          <a:xfrm>
            <a:off x="8513128" y="2838450"/>
            <a:ext cx="280797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Expand AI to reconciliation and forecasting while embedding continuous bias audits and human oversight for sustainable adoption.</a:t>
            </a:r>
            <a:endParaRPr lang="en-US" sz="1600"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Shape 0"/>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sp>
      <p:sp>
        <p:nvSpPr>
          <p:cNvPr id="4" name="Text 1"/>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4889500" y="4736465"/>
            <a:ext cx="2413000" cy="400110"/>
          </a:xfrm>
          <a:prstGeom prst="rect">
            <a:avLst/>
          </a:prstGeom>
          <a:noFill/>
          <a:ln/>
        </p:spPr>
        <p:txBody>
          <a:bodyPr wrap="square" lIns="91440" tIns="45720" rIns="91440" bIns="45720" rtlCol="0" anchor="t">
            <a:spAutoFit/>
          </a:bodyPr>
          <a:lstStyle/>
          <a:p>
            <a:pPr algn="ctr">
              <a:lnSpc>
                <a:spcPct val="100000"/>
              </a:lnSpc>
            </a:pPr>
            <a:r>
              <a:rPr lang="en-US" sz="2000">
                <a:solidFill>
                  <a:srgbClr val="FFFFFF"/>
                </a:solidFill>
                <a:latin typeface="MiSans" pitchFamily="34" charset="0"/>
                <a:ea typeface="MiSans" pitchFamily="34" charset="-122"/>
                <a:cs typeface="MiSans" pitchFamily="34" charset="-120"/>
              </a:rPr>
              <a:t>Sean Wong</a:t>
            </a:r>
            <a:endParaRPr lang="en-US" sz="1600" dirty="0"/>
          </a:p>
        </p:txBody>
      </p:sp>
      <p:sp>
        <p:nvSpPr>
          <p:cNvPr id="6" name="Shape 3"/>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sp>
      <p:sp>
        <p:nvSpPr>
          <p:cNvPr id="7" name="Text 4"/>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4889500" y="5439410"/>
            <a:ext cx="2413000"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2025/01/01</a:t>
            </a:r>
            <a:endParaRPr lang="en-US" sz="1600" dirty="0"/>
          </a:p>
        </p:txBody>
      </p:sp>
      <p:sp>
        <p:nvSpPr>
          <p:cNvPr id="9" name="Text 6"/>
          <p:cNvSpPr/>
          <p:nvPr/>
        </p:nvSpPr>
        <p:spPr>
          <a:xfrm>
            <a:off x="2553970" y="1307465"/>
            <a:ext cx="7061200" cy="3299460"/>
          </a:xfrm>
          <a:prstGeom prst="rect">
            <a:avLst/>
          </a:prstGeom>
          <a:noFill/>
          <a:ln/>
        </p:spPr>
        <p:txBody>
          <a:bodyPr wrap="square" lIns="91440" tIns="45720" rIns="91440" bIns="45720" rtlCol="0" anchor="t"/>
          <a:lstStyle/>
          <a:p>
            <a:pPr algn="ctr">
              <a:lnSpc>
                <a:spcPct val="100000"/>
              </a:lnSpc>
            </a:pPr>
            <a:r>
              <a:rPr lang="en-US" sz="9600" b="1" dirty="0">
                <a:solidFill>
                  <a:srgbClr val="FFFFFF"/>
                </a:solidFill>
                <a:latin typeface="MiSans" pitchFamily="34" charset="0"/>
                <a:ea typeface="MiSans" pitchFamily="34" charset="-122"/>
                <a:cs typeface="MiSans" pitchFamily="34" charset="-120"/>
              </a:rPr>
              <a:t>THANK</a:t>
            </a:r>
            <a:endParaRPr lang="en-US" sz="1600" dirty="0"/>
          </a:p>
          <a:p>
            <a:pPr algn="ctr">
              <a:lnSpc>
                <a:spcPct val="100000"/>
              </a:lnSpc>
            </a:pPr>
            <a:r>
              <a:rPr lang="en-US" sz="9600" b="1" dirty="0">
                <a:solidFill>
                  <a:srgbClr val="FFFFFF"/>
                </a:solidFill>
                <a:latin typeface="MiSans" pitchFamily="34" charset="0"/>
                <a:ea typeface="MiSans" pitchFamily="34" charset="-122"/>
                <a:cs typeface="MiSans" pitchFamily="34" charset="-120"/>
              </a:rPr>
              <a:t>YOU</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AI Accounting Landscape</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01</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0-d3ce48gs8jdo4os5dd8g.png"/>
          <p:cNvPicPr>
            <a:picLocks noChangeAspect="1"/>
          </p:cNvPicPr>
          <p:nvPr/>
        </p:nvPicPr>
        <p:blipFill>
          <a:blip r:embed="rId3"/>
          <a:srcRect l="45" r="45"/>
          <a:stretch/>
        </p:blipFill>
        <p:spPr>
          <a:xfrm>
            <a:off x="10485755" y="5457825"/>
            <a:ext cx="1733550" cy="1400175"/>
          </a:xfrm>
          <a:prstGeom prst="rect">
            <a:avLst/>
          </a:prstGeom>
        </p:spPr>
      </p:pic>
      <p:sp>
        <p:nvSpPr>
          <p:cNvPr id="5" name="Shape 2"/>
          <p:cNvSpPr/>
          <p:nvPr/>
        </p:nvSpPr>
        <p:spPr>
          <a:xfrm>
            <a:off x="474345" y="2915285"/>
            <a:ext cx="8759190" cy="1793875"/>
          </a:xfrm>
          <a:prstGeom prst="rect">
            <a:avLst/>
          </a:prstGeom>
          <a:solidFill>
            <a:srgbClr val="D3BDA6"/>
          </a:solidFill>
          <a:ln/>
        </p:spPr>
      </p:sp>
      <p:sp>
        <p:nvSpPr>
          <p:cNvPr id="6" name="Text 3"/>
          <p:cNvSpPr/>
          <p:nvPr/>
        </p:nvSpPr>
        <p:spPr>
          <a:xfrm>
            <a:off x="474345" y="2915285"/>
            <a:ext cx="8759190" cy="179387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Already Books Your Entries</a:t>
            </a:r>
            <a:endParaRPr lang="en-US" sz="1600" dirty="0"/>
          </a:p>
        </p:txBody>
      </p:sp>
      <p:sp>
        <p:nvSpPr>
          <p:cNvPr id="8" name="Shape 5"/>
          <p:cNvSpPr/>
          <p:nvPr/>
        </p:nvSpPr>
        <p:spPr>
          <a:xfrm rot="7680000">
            <a:off x="8562166" y="3341075"/>
            <a:ext cx="3813585" cy="1926033"/>
          </a:xfrm>
          <a:custGeom>
            <a:avLst/>
            <a:gdLst/>
            <a:ahLst/>
            <a:cxnLst/>
            <a:rect l="l" t="t" r="r" b="b"/>
            <a:pathLst>
              <a:path w="3813585" h="1926033">
                <a:moveTo>
                  <a:pt x="98" y="1926033"/>
                </a:moveTo>
                <a:cubicBezTo>
                  <a:pt x="-10456" y="872487"/>
                  <a:pt x="835156" y="10225"/>
                  <a:pt x="1888054" y="90"/>
                </a:cubicBezTo>
                <a:cubicBezTo>
                  <a:pt x="2940953" y="-10045"/>
                  <a:pt x="3803452" y="835327"/>
                  <a:pt x="3813585" y="1888453"/>
                </a:cubicBezTo>
              </a:path>
            </a:pathLst>
          </a:custGeom>
          <a:solidFill>
            <a:srgbClr val="000000">
              <a:alpha val="0"/>
            </a:srgbClr>
          </a:solidFill>
          <a:ln w="9525">
            <a:solidFill>
              <a:srgbClr val="EDE5DC"/>
            </a:solidFill>
            <a:prstDash val="solid"/>
          </a:ln>
        </p:spPr>
      </p:sp>
      <p:sp>
        <p:nvSpPr>
          <p:cNvPr id="9" name="Text 6"/>
          <p:cNvSpPr/>
          <p:nvPr/>
        </p:nvSpPr>
        <p:spPr>
          <a:xfrm rot="7680000">
            <a:off x="8562166" y="3341075"/>
            <a:ext cx="3813585" cy="1926033"/>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rot="20400000">
            <a:off x="8430704" y="5117262"/>
            <a:ext cx="202156" cy="202202"/>
          </a:xfrm>
          <a:prstGeom prst="ellipse">
            <a:avLst/>
          </a:prstGeom>
          <a:solidFill>
            <a:srgbClr val="D3BDA6"/>
          </a:solidFill>
          <a:ln/>
        </p:spPr>
      </p:sp>
      <p:sp>
        <p:nvSpPr>
          <p:cNvPr id="11" name="Text 8"/>
          <p:cNvSpPr/>
          <p:nvPr/>
        </p:nvSpPr>
        <p:spPr>
          <a:xfrm rot="20400000">
            <a:off x="8430704" y="5117262"/>
            <a:ext cx="202156" cy="202202"/>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20400000">
            <a:off x="10836719" y="2149227"/>
            <a:ext cx="140486" cy="140518"/>
          </a:xfrm>
          <a:prstGeom prst="ellipse">
            <a:avLst/>
          </a:prstGeom>
          <a:solidFill>
            <a:srgbClr val="E4D7CA"/>
          </a:solidFill>
          <a:ln/>
        </p:spPr>
      </p:sp>
      <p:sp>
        <p:nvSpPr>
          <p:cNvPr id="13" name="Text 10"/>
          <p:cNvSpPr/>
          <p:nvPr/>
        </p:nvSpPr>
        <p:spPr>
          <a:xfrm rot="20400000">
            <a:off x="10836719" y="2149227"/>
            <a:ext cx="140486" cy="14051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1" descr="https://kimi-img.moonshot.cn/pub/slides/slides_tmpl/image/25-09-28-15:22:12-d3ce490s8jdo4os5ddb0.png"/>
          <p:cNvPicPr>
            <a:picLocks noChangeAspect="1"/>
          </p:cNvPicPr>
          <p:nvPr/>
        </p:nvPicPr>
        <p:blipFill>
          <a:blip r:embed="rId4"/>
          <a:srcRect l="17" r="17"/>
          <a:stretch/>
        </p:blipFill>
        <p:spPr>
          <a:xfrm>
            <a:off x="8029401" y="2003292"/>
            <a:ext cx="3454397" cy="3454885"/>
          </a:xfrm>
          <a:prstGeom prst="rect">
            <a:avLst/>
          </a:prstGeom>
        </p:spPr>
      </p:pic>
      <p:sp>
        <p:nvSpPr>
          <p:cNvPr id="15" name="Shape 11"/>
          <p:cNvSpPr/>
          <p:nvPr/>
        </p:nvSpPr>
        <p:spPr>
          <a:xfrm>
            <a:off x="7825139" y="2088446"/>
            <a:ext cx="467485" cy="467592"/>
          </a:xfrm>
          <a:prstGeom prst="ellipse">
            <a:avLst/>
          </a:prstGeom>
          <a:solidFill>
            <a:srgbClr val="EDE5DC"/>
          </a:solidFill>
          <a:ln/>
        </p:spPr>
      </p:sp>
      <p:sp>
        <p:nvSpPr>
          <p:cNvPr id="16" name="Text 12"/>
          <p:cNvSpPr/>
          <p:nvPr/>
        </p:nvSpPr>
        <p:spPr>
          <a:xfrm>
            <a:off x="7825139" y="2088446"/>
            <a:ext cx="467485" cy="467592"/>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7531833" y="1505310"/>
            <a:ext cx="4448631" cy="4449345"/>
          </a:xfrm>
          <a:prstGeom prst="ellipse">
            <a:avLst/>
          </a:prstGeom>
          <a:solidFill>
            <a:srgbClr val="000000">
              <a:alpha val="0"/>
            </a:srgbClr>
          </a:solidFill>
          <a:ln w="9525">
            <a:solidFill>
              <a:srgbClr val="EDE5DC"/>
            </a:solidFill>
            <a:prstDash val="solid"/>
          </a:ln>
        </p:spPr>
      </p:sp>
      <p:sp>
        <p:nvSpPr>
          <p:cNvPr id="18" name="Text 14"/>
          <p:cNvSpPr/>
          <p:nvPr/>
        </p:nvSpPr>
        <p:spPr>
          <a:xfrm>
            <a:off x="7531833" y="1505310"/>
            <a:ext cx="4448631" cy="444934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a:off x="11263894" y="5250258"/>
            <a:ext cx="140486" cy="140518"/>
          </a:xfrm>
          <a:prstGeom prst="ellipse">
            <a:avLst/>
          </a:prstGeom>
          <a:solidFill>
            <a:srgbClr val="E4D7CA"/>
          </a:solidFill>
          <a:ln/>
        </p:spPr>
      </p:sp>
      <p:sp>
        <p:nvSpPr>
          <p:cNvPr id="20" name="Text 16"/>
          <p:cNvSpPr/>
          <p:nvPr/>
        </p:nvSpPr>
        <p:spPr>
          <a:xfrm>
            <a:off x="11263894" y="5250258"/>
            <a:ext cx="140486" cy="140518"/>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7"/>
          <p:cNvSpPr/>
          <p:nvPr/>
        </p:nvSpPr>
        <p:spPr>
          <a:xfrm>
            <a:off x="667385" y="1494155"/>
            <a:ext cx="6822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AI in Data Entry</a:t>
            </a:r>
            <a:endParaRPr lang="en-US" sz="1600" dirty="0"/>
          </a:p>
        </p:txBody>
      </p:sp>
      <p:sp>
        <p:nvSpPr>
          <p:cNvPr id="22" name="Text 18"/>
          <p:cNvSpPr/>
          <p:nvPr/>
        </p:nvSpPr>
        <p:spPr>
          <a:xfrm>
            <a:off x="667385" y="1798955"/>
            <a:ext cx="689673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AI automates routine tasks like data entry, reducing manual effort and minimizing errors. Tools like QuickBooks OCR and Dext can extract data from invoices and receipts, converting them into structured entries.</a:t>
            </a:r>
            <a:endParaRPr lang="en-US" sz="1600" dirty="0"/>
          </a:p>
        </p:txBody>
      </p:sp>
      <p:sp>
        <p:nvSpPr>
          <p:cNvPr id="23" name="Text 19"/>
          <p:cNvSpPr/>
          <p:nvPr/>
        </p:nvSpPr>
        <p:spPr>
          <a:xfrm>
            <a:off x="667385" y="3072130"/>
            <a:ext cx="6822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Enhanced Accuracy</a:t>
            </a:r>
            <a:endParaRPr lang="en-US" sz="1600" dirty="0"/>
          </a:p>
        </p:txBody>
      </p:sp>
      <p:sp>
        <p:nvSpPr>
          <p:cNvPr id="24" name="Text 20"/>
          <p:cNvSpPr/>
          <p:nvPr/>
        </p:nvSpPr>
        <p:spPr>
          <a:xfrm>
            <a:off x="667385" y="3435350"/>
            <a:ext cx="689673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AI-driven tools enhance accuracy by flagging anomalies and inconsistencies in financial data. This ensures that transactions are recorded correctly, reducing the risk of errors and improving overall data quality.</a:t>
            </a:r>
            <a:endParaRPr lang="en-US" sz="1600" dirty="0"/>
          </a:p>
        </p:txBody>
      </p:sp>
      <p:sp>
        <p:nvSpPr>
          <p:cNvPr id="25" name="Text 21"/>
          <p:cNvSpPr/>
          <p:nvPr/>
        </p:nvSpPr>
        <p:spPr>
          <a:xfrm>
            <a:off x="667385" y="4844415"/>
            <a:ext cx="6822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Strategic Shift</a:t>
            </a:r>
            <a:endParaRPr lang="en-US" sz="1600" dirty="0"/>
          </a:p>
        </p:txBody>
      </p:sp>
      <p:sp>
        <p:nvSpPr>
          <p:cNvPr id="26" name="Text 22"/>
          <p:cNvSpPr/>
          <p:nvPr/>
        </p:nvSpPr>
        <p:spPr>
          <a:xfrm>
            <a:off x="667385" y="5182235"/>
            <a:ext cx="689673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Accountants can shift their focus from repetitive tasks to strategic analysis and advisory roles. AI handles the heavy lifting, allowing professionals to provide deeper insights and value to their clients.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Human-AI Ledger Partnership</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668655" y="1533525"/>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sp>
      <p:sp>
        <p:nvSpPr>
          <p:cNvPr id="20" name="Text 18"/>
          <p:cNvSpPr/>
          <p:nvPr/>
        </p:nvSpPr>
        <p:spPr>
          <a:xfrm>
            <a:off x="668655" y="1533525"/>
            <a:ext cx="3020695" cy="425069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8-d3ce480s8jdo4os5dd2g.png"/>
          <p:cNvPicPr>
            <a:picLocks noChangeAspect="1"/>
          </p:cNvPicPr>
          <p:nvPr/>
        </p:nvPicPr>
        <p:blipFill>
          <a:blip r:embed="rId3"/>
          <a:srcRect t="139" b="139"/>
          <a:stretch/>
        </p:blipFill>
        <p:spPr>
          <a:xfrm>
            <a:off x="3930650" y="3438525"/>
            <a:ext cx="7605395" cy="2286000"/>
          </a:xfrm>
          <a:prstGeom prst="rect">
            <a:avLst/>
          </a:prstGeom>
        </p:spPr>
      </p:pic>
      <p:sp>
        <p:nvSpPr>
          <p:cNvPr id="22" name="Text 19"/>
          <p:cNvSpPr/>
          <p:nvPr/>
        </p:nvSpPr>
        <p:spPr>
          <a:xfrm>
            <a:off x="775335" y="1842135"/>
            <a:ext cx="280797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AI for Repetitive Tasks</a:t>
            </a:r>
            <a:endParaRPr lang="en-US" sz="1600" dirty="0"/>
          </a:p>
        </p:txBody>
      </p:sp>
      <p:sp>
        <p:nvSpPr>
          <p:cNvPr id="23" name="Text 20"/>
          <p:cNvSpPr/>
          <p:nvPr/>
        </p:nvSpPr>
        <p:spPr>
          <a:xfrm>
            <a:off x="775335" y="2614295"/>
            <a:ext cx="2807970" cy="2535634"/>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AI excels at handling repetitive and rule-based tasks, such as data extraction and categorization. This frees up accountants to focus on more complex and strategic aspects of their work.</a:t>
            </a:r>
            <a:endParaRPr lang="en-US" sz="1600" dirty="0"/>
          </a:p>
        </p:txBody>
      </p:sp>
      <p:sp>
        <p:nvSpPr>
          <p:cNvPr id="24" name="Text 21"/>
          <p:cNvSpPr/>
          <p:nvPr/>
        </p:nvSpPr>
        <p:spPr>
          <a:xfrm>
            <a:off x="3838575" y="1654810"/>
            <a:ext cx="771525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Human Judgment</a:t>
            </a:r>
            <a:endParaRPr lang="en-US" sz="1600" dirty="0"/>
          </a:p>
        </p:txBody>
      </p:sp>
      <p:sp>
        <p:nvSpPr>
          <p:cNvPr id="25" name="Text 22"/>
          <p:cNvSpPr/>
          <p:nvPr/>
        </p:nvSpPr>
        <p:spPr>
          <a:xfrm>
            <a:off x="3838575" y="2122170"/>
            <a:ext cx="771525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Accountants retain critical roles in judgment, ethical decision-making, and client communication. AI augments their capabilities, providing accurate data and insights to support informed decisions.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Smart Data Entry</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5-d3ce49os8jdo4os5ddf0.png"/>
          <p:cNvPicPr>
            <a:picLocks noChangeAspect="1"/>
          </p:cNvPicPr>
          <p:nvPr/>
        </p:nvPicPr>
        <p:blipFill>
          <a:blip r:embed="rId3"/>
          <a:srcRect t="111" b="111"/>
          <a:stretch/>
        </p:blipFill>
        <p:spPr>
          <a:xfrm>
            <a:off x="3570605" y="1674495"/>
            <a:ext cx="8620760" cy="2000885"/>
          </a:xfrm>
          <a:prstGeom prst="rect">
            <a:avLst/>
          </a:prstGeom>
        </p:spPr>
      </p:pic>
      <p:sp>
        <p:nvSpPr>
          <p:cNvPr id="5" name="Shape 2"/>
          <p:cNvSpPr/>
          <p:nvPr/>
        </p:nvSpPr>
        <p:spPr>
          <a:xfrm>
            <a:off x="635" y="1687195"/>
            <a:ext cx="12192635" cy="2001520"/>
          </a:xfrm>
          <a:prstGeom prst="rect">
            <a:avLst/>
          </a:prstGeom>
          <a:gradFill flip="none" rotWithShape="1">
            <a:gsLst>
              <a:gs pos="0">
                <a:srgbClr val="AB8A7D"/>
              </a:gs>
              <a:gs pos="69000">
                <a:srgbClr val="D3BDA6"/>
              </a:gs>
              <a:gs pos="100000">
                <a:srgbClr val="F0E1C9">
                  <a:alpha val="10000"/>
                </a:srgbClr>
              </a:gs>
            </a:gsLst>
            <a:lin ang="0" scaled="1"/>
          </a:gradFill>
          <a:ln/>
        </p:spPr>
      </p:sp>
      <p:sp>
        <p:nvSpPr>
          <p:cNvPr id="6" name="Text 3"/>
          <p:cNvSpPr/>
          <p:nvPr/>
        </p:nvSpPr>
        <p:spPr>
          <a:xfrm>
            <a:off x="635" y="1687195"/>
            <a:ext cx="12192635" cy="2001520"/>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1" descr="https://kimi-img.moonshot.cn/pub/slides/slides_tmpl/image/25-09-28-15:22:13-d3ce498s8jdo4os5ddcg.png"/>
          <p:cNvPicPr>
            <a:picLocks noChangeAspect="1"/>
          </p:cNvPicPr>
          <p:nvPr/>
        </p:nvPicPr>
        <p:blipFill>
          <a:blip r:embed="rId4"/>
          <a:stretch>
            <a:fillRect/>
          </a:stretch>
        </p:blipFill>
        <p:spPr>
          <a:xfrm>
            <a:off x="594360" y="2214245"/>
            <a:ext cx="743585" cy="743585"/>
          </a:xfrm>
          <a:prstGeom prst="rect">
            <a:avLst/>
          </a:prstGeom>
        </p:spPr>
      </p:pic>
      <p:sp>
        <p:nvSpPr>
          <p:cNvPr id="8" name="Text 4"/>
          <p:cNvSpPr/>
          <p:nvPr/>
        </p:nvSpPr>
        <p:spPr>
          <a:xfrm>
            <a:off x="667385" y="524510"/>
            <a:ext cx="6272530"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AI Reads Invoices Instantly</a:t>
            </a:r>
            <a:endParaRPr lang="en-US" sz="1600" dirty="0"/>
          </a:p>
        </p:txBody>
      </p:sp>
      <p:sp>
        <p:nvSpPr>
          <p:cNvPr id="9" name="Shape 5"/>
          <p:cNvSpPr/>
          <p:nvPr/>
        </p:nvSpPr>
        <p:spPr>
          <a:xfrm rot="5400000">
            <a:off x="1263015" y="2523490"/>
            <a:ext cx="257175" cy="123825"/>
          </a:xfrm>
          <a:prstGeom prst="triangle">
            <a:avLst>
              <a:gd name="adj" fmla="val 50000"/>
            </a:avLst>
          </a:prstGeom>
          <a:solidFill>
            <a:srgbClr val="FFFFFF"/>
          </a:solidFill>
          <a:ln/>
        </p:spPr>
      </p:sp>
      <p:sp>
        <p:nvSpPr>
          <p:cNvPr id="10" name="Text 6"/>
          <p:cNvSpPr/>
          <p:nvPr/>
        </p:nvSpPr>
        <p:spPr>
          <a:xfrm rot="5400000">
            <a:off x="1263015" y="2523490"/>
            <a:ext cx="257175" cy="12382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1019810" y="3428365"/>
            <a:ext cx="3063875" cy="3429635"/>
          </a:xfrm>
          <a:prstGeom prst="rect">
            <a:avLst/>
          </a:prstGeom>
          <a:solidFill>
            <a:srgbClr val="FFFFFF"/>
          </a:solidFill>
          <a:ln/>
          <a:effectLst>
            <a:outerShdw blurRad="254000" dist="50800" dir="2700000" algn="bl" rotWithShape="0">
              <a:srgbClr val="000000">
                <a:alpha val="14902"/>
              </a:srgbClr>
            </a:outerShdw>
          </a:effectLst>
        </p:spPr>
      </p:sp>
      <p:sp>
        <p:nvSpPr>
          <p:cNvPr id="12" name="Text 8"/>
          <p:cNvSpPr/>
          <p:nvPr/>
        </p:nvSpPr>
        <p:spPr>
          <a:xfrm>
            <a:off x="1019810" y="3428365"/>
            <a:ext cx="3063875" cy="342963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a:off x="4565015" y="3428365"/>
            <a:ext cx="3063875" cy="3429635"/>
          </a:xfrm>
          <a:prstGeom prst="rect">
            <a:avLst/>
          </a:prstGeom>
          <a:solidFill>
            <a:srgbClr val="FFFFFF"/>
          </a:solidFill>
          <a:ln/>
          <a:effectLst>
            <a:outerShdw blurRad="254000" dist="50800" dir="2700000" algn="bl" rotWithShape="0">
              <a:srgbClr val="000000">
                <a:alpha val="14902"/>
              </a:srgbClr>
            </a:outerShdw>
          </a:effectLst>
        </p:spPr>
      </p:sp>
      <p:sp>
        <p:nvSpPr>
          <p:cNvPr id="14" name="Text 10"/>
          <p:cNvSpPr/>
          <p:nvPr/>
        </p:nvSpPr>
        <p:spPr>
          <a:xfrm>
            <a:off x="4565015" y="3428365"/>
            <a:ext cx="3063875" cy="342963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8117205" y="3428365"/>
            <a:ext cx="3063875" cy="3430270"/>
          </a:xfrm>
          <a:prstGeom prst="rect">
            <a:avLst/>
          </a:prstGeom>
          <a:solidFill>
            <a:srgbClr val="FFFFFF"/>
          </a:solidFill>
          <a:ln/>
          <a:effectLst>
            <a:outerShdw blurRad="254000" dist="50800" dir="2700000" algn="bl" rotWithShape="0">
              <a:srgbClr val="000000">
                <a:alpha val="14902"/>
              </a:srgbClr>
            </a:outerShdw>
          </a:effectLst>
        </p:spPr>
      </p:sp>
      <p:sp>
        <p:nvSpPr>
          <p:cNvPr id="16" name="Text 12"/>
          <p:cNvSpPr/>
          <p:nvPr/>
        </p:nvSpPr>
        <p:spPr>
          <a:xfrm>
            <a:off x="8117205" y="3428365"/>
            <a:ext cx="3063875" cy="343027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1864995" y="6786245"/>
            <a:ext cx="1374775" cy="72000"/>
          </a:xfrm>
          <a:prstGeom prst="rect">
            <a:avLst/>
          </a:prstGeom>
          <a:solidFill>
            <a:srgbClr val="865F24"/>
          </a:solidFill>
          <a:ln/>
        </p:spPr>
      </p:sp>
      <p:sp>
        <p:nvSpPr>
          <p:cNvPr id="18" name="Text 14"/>
          <p:cNvSpPr/>
          <p:nvPr/>
        </p:nvSpPr>
        <p:spPr>
          <a:xfrm>
            <a:off x="1864995" y="6786245"/>
            <a:ext cx="1374775"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a:off x="5408295" y="6786245"/>
            <a:ext cx="1374775" cy="72000"/>
          </a:xfrm>
          <a:prstGeom prst="rect">
            <a:avLst/>
          </a:prstGeom>
          <a:solidFill>
            <a:srgbClr val="865F24"/>
          </a:solidFill>
          <a:ln/>
        </p:spPr>
      </p:sp>
      <p:sp>
        <p:nvSpPr>
          <p:cNvPr id="20" name="Text 16"/>
          <p:cNvSpPr/>
          <p:nvPr/>
        </p:nvSpPr>
        <p:spPr>
          <a:xfrm>
            <a:off x="5408295" y="6786245"/>
            <a:ext cx="1374775"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7"/>
          <p:cNvSpPr/>
          <p:nvPr/>
        </p:nvSpPr>
        <p:spPr>
          <a:xfrm>
            <a:off x="8954135" y="6786245"/>
            <a:ext cx="1374775" cy="72000"/>
          </a:xfrm>
          <a:prstGeom prst="rect">
            <a:avLst/>
          </a:prstGeom>
          <a:solidFill>
            <a:srgbClr val="865F24"/>
          </a:solidFill>
          <a:ln/>
        </p:spPr>
      </p:sp>
      <p:sp>
        <p:nvSpPr>
          <p:cNvPr id="22" name="Text 18"/>
          <p:cNvSpPr/>
          <p:nvPr/>
        </p:nvSpPr>
        <p:spPr>
          <a:xfrm>
            <a:off x="8954135" y="6786245"/>
            <a:ext cx="1374775"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Text 19"/>
          <p:cNvSpPr/>
          <p:nvPr/>
        </p:nvSpPr>
        <p:spPr>
          <a:xfrm>
            <a:off x="1453515" y="1845945"/>
            <a:ext cx="663384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OCR Technology</a:t>
            </a:r>
            <a:endParaRPr lang="en-US" sz="1600" dirty="0"/>
          </a:p>
        </p:txBody>
      </p:sp>
      <p:sp>
        <p:nvSpPr>
          <p:cNvPr id="24" name="Text 20"/>
          <p:cNvSpPr/>
          <p:nvPr/>
        </p:nvSpPr>
        <p:spPr>
          <a:xfrm>
            <a:off x="1453515" y="2214245"/>
            <a:ext cx="735266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Optical Character Recognition (OCR) technology allows AI to read and extract data from invoices and receipts. Tools like Dext and QuickBooks OCR can convert scanned documents into structured data, reducing manual data entry.</a:t>
            </a:r>
            <a:endParaRPr lang="en-US" sz="1600" dirty="0"/>
          </a:p>
        </p:txBody>
      </p:sp>
      <p:sp>
        <p:nvSpPr>
          <p:cNvPr id="25" name="Text 21"/>
          <p:cNvSpPr/>
          <p:nvPr/>
        </p:nvSpPr>
        <p:spPr>
          <a:xfrm>
            <a:off x="1186180" y="3557270"/>
            <a:ext cx="26987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GL Coding Suggestions</a:t>
            </a:r>
            <a:endParaRPr lang="en-US" sz="1600" dirty="0"/>
          </a:p>
        </p:txBody>
      </p:sp>
      <p:sp>
        <p:nvSpPr>
          <p:cNvPr id="26" name="Text 22"/>
          <p:cNvSpPr/>
          <p:nvPr/>
        </p:nvSpPr>
        <p:spPr>
          <a:xfrm>
            <a:off x="1186180" y="4277995"/>
            <a:ext cx="269875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can suggest General Ledger (GL) codes based on historical data and predefined rules. This ensures consistent and accurate coding, reducing the risk of misclassifications.</a:t>
            </a:r>
            <a:endParaRPr lang="en-US" sz="1600" dirty="0"/>
          </a:p>
        </p:txBody>
      </p:sp>
      <p:sp>
        <p:nvSpPr>
          <p:cNvPr id="27" name="Text 23"/>
          <p:cNvSpPr/>
          <p:nvPr/>
        </p:nvSpPr>
        <p:spPr>
          <a:xfrm>
            <a:off x="4734560" y="3557270"/>
            <a:ext cx="26987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Audit Trails</a:t>
            </a:r>
            <a:endParaRPr lang="en-US" sz="1600" dirty="0"/>
          </a:p>
        </p:txBody>
      </p:sp>
      <p:sp>
        <p:nvSpPr>
          <p:cNvPr id="28" name="Text 24"/>
          <p:cNvSpPr/>
          <p:nvPr/>
        </p:nvSpPr>
        <p:spPr>
          <a:xfrm>
            <a:off x="4734560" y="4277995"/>
            <a:ext cx="2698750" cy="200104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AI tools create audit trails by linking documents to transactions. This enhances transparency and simplifies the audit process, ensuring that all financial data is traceable and verifiable.</a:t>
            </a:r>
            <a:endParaRPr lang="en-US" sz="1600" dirty="0"/>
          </a:p>
        </p:txBody>
      </p:sp>
      <p:sp>
        <p:nvSpPr>
          <p:cNvPr id="29" name="Text 25"/>
          <p:cNvSpPr/>
          <p:nvPr/>
        </p:nvSpPr>
        <p:spPr>
          <a:xfrm>
            <a:off x="8316595" y="3557270"/>
            <a:ext cx="269875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Efficiency Gains</a:t>
            </a:r>
            <a:endParaRPr lang="en-US" sz="1600" dirty="0"/>
          </a:p>
        </p:txBody>
      </p:sp>
      <p:sp>
        <p:nvSpPr>
          <p:cNvPr id="30" name="Text 26"/>
          <p:cNvSpPr/>
          <p:nvPr/>
        </p:nvSpPr>
        <p:spPr>
          <a:xfrm>
            <a:off x="8316595" y="4277995"/>
            <a:ext cx="2698750" cy="2001044"/>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By automating data entry and document processing, AI significantly reduces the time and effort required for these tasks, allowing accountants to focus on higher-value activities.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1049734"/>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Excel Copilot Cleans Raw Sheets</a:t>
            </a:r>
            <a:endParaRPr lang="en-US" sz="1600" dirty="0"/>
          </a:p>
        </p:txBody>
      </p:sp>
      <p:sp>
        <p:nvSpPr>
          <p:cNvPr id="17" name="Shape 15"/>
          <p:cNvSpPr/>
          <p:nvPr/>
        </p:nvSpPr>
        <p:spPr>
          <a:xfrm>
            <a:off x="-16510" y="5384165"/>
            <a:ext cx="12221210" cy="1473835"/>
          </a:xfrm>
          <a:prstGeom prst="rect">
            <a:avLst/>
          </a:prstGeom>
          <a:gradFill flip="none" rotWithShape="1">
            <a:gsLst>
              <a:gs pos="0">
                <a:srgbClr val="D3BDA6"/>
              </a:gs>
              <a:gs pos="100000">
                <a:srgbClr val="BFA492"/>
              </a:gs>
            </a:gsLst>
            <a:lin ang="2700000" scaled="1"/>
          </a:gradFill>
          <a:ln/>
        </p:spPr>
      </p:sp>
      <p:sp>
        <p:nvSpPr>
          <p:cNvPr id="18" name="Text 16"/>
          <p:cNvSpPr/>
          <p:nvPr/>
        </p:nvSpPr>
        <p:spPr>
          <a:xfrm>
            <a:off x="-16510" y="5384165"/>
            <a:ext cx="12221210" cy="1473835"/>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9-28-15:22:04-d3ce470s8jdo4os5dctg.png"/>
          <p:cNvPicPr>
            <a:picLocks noChangeAspect="1"/>
          </p:cNvPicPr>
          <p:nvPr/>
        </p:nvPicPr>
        <p:blipFill>
          <a:blip r:embed="rId3"/>
          <a:srcRect t="56" b="56"/>
          <a:stretch/>
        </p:blipFill>
        <p:spPr>
          <a:xfrm>
            <a:off x="5379085" y="1833880"/>
            <a:ext cx="6076315" cy="3403600"/>
          </a:xfrm>
          <a:prstGeom prst="rect">
            <a:avLst/>
          </a:prstGeom>
        </p:spPr>
      </p:pic>
      <p:sp>
        <p:nvSpPr>
          <p:cNvPr id="20" name="Shape 17"/>
          <p:cNvSpPr/>
          <p:nvPr/>
        </p:nvSpPr>
        <p:spPr>
          <a:xfrm>
            <a:off x="811530" y="1426845"/>
            <a:ext cx="4083050" cy="4754880"/>
          </a:xfrm>
          <a:prstGeom prst="roundRect">
            <a:avLst>
              <a:gd name="adj" fmla="val 0"/>
            </a:avLst>
          </a:prstGeom>
          <a:solidFill>
            <a:srgbClr val="FFFFFF"/>
          </a:solidFill>
          <a:ln w="19050">
            <a:solidFill>
              <a:srgbClr val="D3BDA6"/>
            </a:solidFill>
            <a:prstDash val="solid"/>
          </a:ln>
        </p:spPr>
      </p:sp>
      <p:sp>
        <p:nvSpPr>
          <p:cNvPr id="21" name="Text 18"/>
          <p:cNvSpPr/>
          <p:nvPr/>
        </p:nvSpPr>
        <p:spPr>
          <a:xfrm>
            <a:off x="811530" y="1426845"/>
            <a:ext cx="4083050" cy="475488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19"/>
          <p:cNvSpPr/>
          <p:nvPr/>
        </p:nvSpPr>
        <p:spPr>
          <a:xfrm>
            <a:off x="1102995" y="1773555"/>
            <a:ext cx="3500120" cy="623570"/>
          </a:xfrm>
          <a:prstGeom prst="rect">
            <a:avLst/>
          </a:prstGeom>
          <a:noFill/>
          <a:ln/>
        </p:spPr>
        <p:txBody>
          <a:bodyPr wrap="square" lIns="91440" tIns="45720" rIns="91440" bIns="45720" rtlCol="0" anchor="t"/>
          <a:lstStyle/>
          <a:p>
            <a:pPr>
              <a:lnSpc>
                <a:spcPct val="100000"/>
              </a:lnSpc>
            </a:pPr>
            <a:r>
              <a:rPr lang="en-US" sz="2400" b="1" dirty="0">
                <a:solidFill>
                  <a:srgbClr val="000000"/>
                </a:solidFill>
                <a:latin typeface="MiSans" pitchFamily="34" charset="0"/>
                <a:ea typeface="MiSans" pitchFamily="34" charset="-122"/>
                <a:cs typeface="MiSans" pitchFamily="34" charset="-120"/>
              </a:rPr>
              <a:t>Excel Copilot</a:t>
            </a:r>
            <a:endParaRPr lang="en-US" sz="1600" dirty="0"/>
          </a:p>
        </p:txBody>
      </p:sp>
      <p:sp>
        <p:nvSpPr>
          <p:cNvPr id="23" name="Text 20"/>
          <p:cNvSpPr/>
          <p:nvPr/>
        </p:nvSpPr>
        <p:spPr>
          <a:xfrm>
            <a:off x="1102995" y="2710815"/>
            <a:ext cx="3500120" cy="3124200"/>
          </a:xfrm>
          <a:prstGeom prst="rect">
            <a:avLst/>
          </a:prstGeom>
          <a:noFill/>
          <a:ln/>
        </p:spPr>
        <p:txBody>
          <a:bodyPr wrap="square" lIns="91440" tIns="45720" rIns="91440" bIns="45720" rtlCol="0" anchor="t"/>
          <a:lstStyle/>
          <a:p>
            <a:pPr>
              <a:lnSpc>
                <a:spcPct val="130000"/>
              </a:lnSpc>
            </a:pPr>
            <a:r>
              <a:rPr lang="en-US" sz="1800" dirty="0">
                <a:solidFill>
                  <a:srgbClr val="000000"/>
                </a:solidFill>
                <a:latin typeface="MiSans" pitchFamily="34" charset="0"/>
                <a:ea typeface="MiSans" pitchFamily="34" charset="-122"/>
                <a:cs typeface="MiSans" pitchFamily="34" charset="-120"/>
              </a:rPr>
              <a:t>Excel Copilot uses AI to clean and format raw data, making it easier to work with. It can split combined cells, correct typos, and ensure data consistency, reducing manual cleanup time.</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00000"/>
      </a:dk2>
      <a:lt2>
        <a:srgbClr val="00007D"/>
      </a:lt2>
      <a:accent1>
        <a:srgbClr val="D3BDA6"/>
      </a:accent1>
      <a:accent2>
        <a:srgbClr val="DBB479"/>
      </a:accent2>
      <a:accent3>
        <a:srgbClr val="AB8A7D"/>
      </a:accent3>
      <a:accent4>
        <a:srgbClr val="2C3741"/>
      </a:accent4>
      <a:accent5>
        <a:srgbClr val="2C3741"/>
      </a:accent5>
      <a:accent6>
        <a:srgbClr val="DBB47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1335</Words>
  <Application>Microsoft Office PowerPoint</Application>
  <PresentationFormat>Widescreen</PresentationFormat>
  <Paragraphs>185</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Accounting Edge</dc:title>
  <dc:subject>AI-Powered Accounting Edge</dc:subject>
  <dc:creator>Kimi</dc:creator>
  <cp:lastModifiedBy>Sean</cp:lastModifiedBy>
  <cp:revision>2</cp:revision>
  <dcterms:created xsi:type="dcterms:W3CDTF">2025-12-02T08:05:34Z</dcterms:created>
  <dcterms:modified xsi:type="dcterms:W3CDTF">2025-12-02T08:06:04Z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Accounting Edge","ContentProducer":"001191110108MACG2KBH8F10000","ProduceID":"d4n9n6uom6plvp0bgfbg","ReservedCode1":"","ContentPropagator":"001191110108MACG2KBH8F20000","PropagateID":"d4n9n6uom6plvp0bgfbg","ReservedCode2":""}</vt:lpwstr>
  </property>
</Properties>
</file>